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358" r:id="rId2"/>
    <p:sldId id="371" r:id="rId3"/>
    <p:sldId id="312" r:id="rId4"/>
    <p:sldId id="315" r:id="rId5"/>
    <p:sldId id="365" r:id="rId6"/>
    <p:sldId id="369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579"/>
    <a:srgbClr val="F1ECBF"/>
    <a:srgbClr val="00D142"/>
    <a:srgbClr val="AA7900"/>
    <a:srgbClr val="FFFDA9"/>
    <a:srgbClr val="E9F1F6"/>
    <a:srgbClr val="D9F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404"/>
    <p:restoredTop sz="93362"/>
  </p:normalViewPr>
  <p:slideViewPr>
    <p:cSldViewPr snapToGrid="0" snapToObjects="1">
      <p:cViewPr varScale="1">
        <p:scale>
          <a:sx n="109" d="100"/>
          <a:sy n="109" d="100"/>
        </p:scale>
        <p:origin x="1520" y="192"/>
      </p:cViewPr>
      <p:guideLst/>
    </p:cSldViewPr>
  </p:slideViewPr>
  <p:outlineViewPr>
    <p:cViewPr>
      <p:scale>
        <a:sx n="33" d="100"/>
        <a:sy n="33" d="100"/>
      </p:scale>
      <p:origin x="0" y="-72288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13A6FC7-3B84-F143-B609-86E428661405}" type="doc">
      <dgm:prSet loTypeId="urn:microsoft.com/office/officeart/2005/8/layout/vList5" loCatId="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en-US"/>
        </a:p>
      </dgm:t>
    </dgm:pt>
    <dgm:pt modelId="{D1BE988F-5FA9-DE42-B3EA-B6394040F730}">
      <dgm:prSet phldrT="[Text]" custT="1"/>
      <dgm:spPr/>
      <dgm:t>
        <a:bodyPr/>
        <a:lstStyle/>
        <a:p>
          <a:r>
            <a:rPr lang="en-US" sz="2000" b="0"/>
            <a:t>Description</a:t>
          </a:r>
        </a:p>
      </dgm:t>
    </dgm:pt>
    <dgm:pt modelId="{3BA5CDBA-C8FF-2C4E-829F-C910079FA18B}" type="parTrans" cxnId="{11A8B6DD-083C-434F-B99B-266A721EA654}">
      <dgm:prSet/>
      <dgm:spPr/>
      <dgm:t>
        <a:bodyPr/>
        <a:lstStyle/>
        <a:p>
          <a:endParaRPr lang="en-US" sz="2400" b="0"/>
        </a:p>
      </dgm:t>
    </dgm:pt>
    <dgm:pt modelId="{CB06E4F0-8580-4A4E-92DE-D7645CCF366E}" type="sibTrans" cxnId="{11A8B6DD-083C-434F-B99B-266A721EA654}">
      <dgm:prSet/>
      <dgm:spPr/>
      <dgm:t>
        <a:bodyPr/>
        <a:lstStyle/>
        <a:p>
          <a:endParaRPr lang="en-US" sz="2400" b="0"/>
        </a:p>
      </dgm:t>
    </dgm:pt>
    <dgm:pt modelId="{43C7A223-A229-D84E-BF4A-4B2FB4C5ACE1}">
      <dgm:prSet phldrT="[Text]" custT="1"/>
      <dgm:spPr/>
      <dgm:t>
        <a:bodyPr/>
        <a:lstStyle/>
        <a:p>
          <a:r>
            <a:rPr lang="en-US" sz="2000" b="0"/>
            <a:t>Activities</a:t>
          </a:r>
        </a:p>
      </dgm:t>
    </dgm:pt>
    <dgm:pt modelId="{BA93D73F-67C0-E047-A3F7-F58945F468AE}" type="parTrans" cxnId="{0D8C5DD1-2F5C-0149-89F1-27713B4B6CF0}">
      <dgm:prSet/>
      <dgm:spPr/>
      <dgm:t>
        <a:bodyPr/>
        <a:lstStyle/>
        <a:p>
          <a:endParaRPr lang="en-US" sz="2400" b="0"/>
        </a:p>
      </dgm:t>
    </dgm:pt>
    <dgm:pt modelId="{B962EB2F-C6B1-944C-9A3F-3551EFDCB3A5}" type="sibTrans" cxnId="{0D8C5DD1-2F5C-0149-89F1-27713B4B6CF0}">
      <dgm:prSet/>
      <dgm:spPr/>
      <dgm:t>
        <a:bodyPr/>
        <a:lstStyle/>
        <a:p>
          <a:endParaRPr lang="en-US" sz="2400" b="0"/>
        </a:p>
      </dgm:t>
    </dgm:pt>
    <dgm:pt modelId="{2F8AEB63-438F-FF40-88F7-0133C57B1E92}">
      <dgm:prSet phldrT="[Text]" custT="1"/>
      <dgm:spPr/>
      <dgm:t>
        <a:bodyPr/>
        <a:lstStyle/>
        <a:p>
          <a:r>
            <a:rPr lang="en-US" sz="1800" b="0"/>
            <a:t>What you will read and do in each week of the course.</a:t>
          </a:r>
        </a:p>
      </dgm:t>
    </dgm:pt>
    <dgm:pt modelId="{00FAA85F-4587-5248-B946-18AE19A994DF}" type="parTrans" cxnId="{F09102B6-18F0-7E45-90ED-B399352FDA0A}">
      <dgm:prSet/>
      <dgm:spPr/>
      <dgm:t>
        <a:bodyPr/>
        <a:lstStyle/>
        <a:p>
          <a:endParaRPr lang="en-US" sz="2400" b="0"/>
        </a:p>
      </dgm:t>
    </dgm:pt>
    <dgm:pt modelId="{9D5D3413-8BE6-AD4B-A0AC-F74BC35263B3}" type="sibTrans" cxnId="{F09102B6-18F0-7E45-90ED-B399352FDA0A}">
      <dgm:prSet/>
      <dgm:spPr/>
      <dgm:t>
        <a:bodyPr/>
        <a:lstStyle/>
        <a:p>
          <a:endParaRPr lang="en-US" sz="2400" b="0"/>
        </a:p>
      </dgm:t>
    </dgm:pt>
    <dgm:pt modelId="{1D78EEAF-EAF7-5843-96FC-9B20F0317184}">
      <dgm:prSet phldrT="[Text]" custT="1"/>
      <dgm:spPr/>
      <dgm:t>
        <a:bodyPr/>
        <a:lstStyle/>
        <a:p>
          <a:r>
            <a:rPr lang="en-US" sz="1800" b="0"/>
            <a:t>What to do (outside of your meetings) each week.</a:t>
          </a:r>
        </a:p>
      </dgm:t>
    </dgm:pt>
    <dgm:pt modelId="{B7708EA9-7139-C446-9584-1BAFDEB93273}" type="parTrans" cxnId="{C78D0C65-6618-D041-868B-75F12327CE97}">
      <dgm:prSet/>
      <dgm:spPr/>
      <dgm:t>
        <a:bodyPr/>
        <a:lstStyle/>
        <a:p>
          <a:endParaRPr lang="en-US" sz="2400" b="0"/>
        </a:p>
      </dgm:t>
    </dgm:pt>
    <dgm:pt modelId="{75D51E87-BEEF-6945-A391-EA5708ED60DD}" type="sibTrans" cxnId="{C78D0C65-6618-D041-868B-75F12327CE97}">
      <dgm:prSet/>
      <dgm:spPr/>
      <dgm:t>
        <a:bodyPr/>
        <a:lstStyle/>
        <a:p>
          <a:endParaRPr lang="en-US" sz="2400" b="0"/>
        </a:p>
      </dgm:t>
    </dgm:pt>
    <dgm:pt modelId="{2BDF1774-C5B6-254C-B23A-843FB5F09E05}">
      <dgm:prSet phldrT="[Text]" custT="1"/>
      <dgm:spPr/>
      <dgm:t>
        <a:bodyPr/>
        <a:lstStyle/>
        <a:p>
          <a:r>
            <a:rPr lang="en-US" sz="1800" b="0"/>
            <a:t>How to carry out the sandbox exercises.</a:t>
          </a:r>
        </a:p>
      </dgm:t>
    </dgm:pt>
    <dgm:pt modelId="{694A941B-BF1F-E84A-BC4D-9537A534DE91}" type="parTrans" cxnId="{200DCB0B-12D5-0C42-8E70-2F1C85BA0115}">
      <dgm:prSet/>
      <dgm:spPr/>
      <dgm:t>
        <a:bodyPr/>
        <a:lstStyle/>
        <a:p>
          <a:endParaRPr lang="en-US" sz="2400" b="0"/>
        </a:p>
      </dgm:t>
    </dgm:pt>
    <dgm:pt modelId="{451452AA-2182-5B4F-AB8F-26DDD7491F1E}" type="sibTrans" cxnId="{200DCB0B-12D5-0C42-8E70-2F1C85BA0115}">
      <dgm:prSet/>
      <dgm:spPr/>
      <dgm:t>
        <a:bodyPr/>
        <a:lstStyle/>
        <a:p>
          <a:endParaRPr lang="en-US" sz="2400" b="0"/>
        </a:p>
      </dgm:t>
    </dgm:pt>
    <dgm:pt modelId="{3E19747F-94DC-EB41-AA03-DD32D204C0DD}">
      <dgm:prSet phldrT="[Text]" custT="1"/>
      <dgm:spPr/>
      <dgm:t>
        <a:bodyPr/>
        <a:lstStyle/>
        <a:p>
          <a:r>
            <a:rPr lang="en-US" sz="2000" b="0"/>
            <a:t>Syllabus</a:t>
          </a:r>
        </a:p>
      </dgm:t>
    </dgm:pt>
    <dgm:pt modelId="{090391F6-50C4-B143-9B07-D7DD68CE022B}" type="parTrans" cxnId="{5424405B-1563-F242-93C7-E3C1953F29B0}">
      <dgm:prSet/>
      <dgm:spPr/>
      <dgm:t>
        <a:bodyPr/>
        <a:lstStyle/>
        <a:p>
          <a:endParaRPr lang="en-US" sz="2400" b="0"/>
        </a:p>
      </dgm:t>
    </dgm:pt>
    <dgm:pt modelId="{CD8F71A2-E571-1B4D-A398-A1CBB39F8F6D}" type="sibTrans" cxnId="{5424405B-1563-F242-93C7-E3C1953F29B0}">
      <dgm:prSet/>
      <dgm:spPr/>
      <dgm:t>
        <a:bodyPr/>
        <a:lstStyle/>
        <a:p>
          <a:endParaRPr lang="en-US" sz="2400" b="0"/>
        </a:p>
      </dgm:t>
    </dgm:pt>
    <dgm:pt modelId="{CCBC666E-EE4C-4A4B-A264-3DC1F5B0ED43}">
      <dgm:prSet phldrT="[Text]" custT="1"/>
      <dgm:spPr/>
      <dgm:t>
        <a:bodyPr/>
        <a:lstStyle/>
        <a:p>
          <a:r>
            <a:rPr lang="en-US" sz="1800" b="0"/>
            <a:t>This presentation, which describes the course.</a:t>
          </a:r>
        </a:p>
      </dgm:t>
    </dgm:pt>
    <dgm:pt modelId="{9B4615DD-B349-8C42-96DE-A2EBE54DFFCC}" type="parTrans" cxnId="{408E9A0F-A654-2041-AC22-12A9B383E536}">
      <dgm:prSet/>
      <dgm:spPr/>
      <dgm:t>
        <a:bodyPr/>
        <a:lstStyle/>
        <a:p>
          <a:endParaRPr lang="en-US" sz="2400" b="0"/>
        </a:p>
      </dgm:t>
    </dgm:pt>
    <dgm:pt modelId="{C6BEE157-4165-2646-A3A8-FAA1994D9C5D}" type="sibTrans" cxnId="{408E9A0F-A654-2041-AC22-12A9B383E536}">
      <dgm:prSet/>
      <dgm:spPr/>
      <dgm:t>
        <a:bodyPr/>
        <a:lstStyle/>
        <a:p>
          <a:endParaRPr lang="en-US" sz="2400" b="0"/>
        </a:p>
      </dgm:t>
    </dgm:pt>
    <dgm:pt modelId="{88974B71-6B2B-7C44-855A-75AEB55DB0C0}">
      <dgm:prSet phldrT="[Text]" custT="1"/>
      <dgm:spPr/>
      <dgm:t>
        <a:bodyPr/>
        <a:lstStyle/>
        <a:p>
          <a:r>
            <a:rPr lang="en-US" sz="2000" b="0" i="0"/>
            <a:t>Sandbox Instructions</a:t>
          </a:r>
        </a:p>
      </dgm:t>
    </dgm:pt>
    <dgm:pt modelId="{DCFF15BC-4D06-8D43-9385-CB14D403D01B}" type="parTrans" cxnId="{2893355A-3B27-EE45-8D8D-0C2F7F477B29}">
      <dgm:prSet/>
      <dgm:spPr/>
      <dgm:t>
        <a:bodyPr/>
        <a:lstStyle/>
        <a:p>
          <a:endParaRPr lang="en-US"/>
        </a:p>
      </dgm:t>
    </dgm:pt>
    <dgm:pt modelId="{58519DE9-5788-534E-87E4-6C4D204C457A}" type="sibTrans" cxnId="{2893355A-3B27-EE45-8D8D-0C2F7F477B29}">
      <dgm:prSet/>
      <dgm:spPr/>
      <dgm:t>
        <a:bodyPr/>
        <a:lstStyle/>
        <a:p>
          <a:endParaRPr lang="en-US"/>
        </a:p>
      </dgm:t>
    </dgm:pt>
    <dgm:pt modelId="{4121BBDD-86CF-0C4D-B24C-FE974429A560}" type="pres">
      <dgm:prSet presAssocID="{713A6FC7-3B84-F143-B609-86E428661405}" presName="Name0" presStyleCnt="0">
        <dgm:presLayoutVars>
          <dgm:dir/>
          <dgm:animLvl val="lvl"/>
          <dgm:resizeHandles val="exact"/>
        </dgm:presLayoutVars>
      </dgm:prSet>
      <dgm:spPr/>
    </dgm:pt>
    <dgm:pt modelId="{40E18846-66F3-FB4D-BFB6-B13E04DBEDFD}" type="pres">
      <dgm:prSet presAssocID="{D1BE988F-5FA9-DE42-B3EA-B6394040F730}" presName="linNode" presStyleCnt="0"/>
      <dgm:spPr/>
    </dgm:pt>
    <dgm:pt modelId="{D2B3BF47-C93F-974C-8CC2-0D0F025C50F8}" type="pres">
      <dgm:prSet presAssocID="{D1BE988F-5FA9-DE42-B3EA-B6394040F730}" presName="parentText" presStyleLbl="node1" presStyleIdx="0" presStyleCnt="4">
        <dgm:presLayoutVars>
          <dgm:chMax val="1"/>
          <dgm:bulletEnabled val="1"/>
        </dgm:presLayoutVars>
      </dgm:prSet>
      <dgm:spPr/>
    </dgm:pt>
    <dgm:pt modelId="{EB463EA4-E53A-284F-AA45-47A4004B3999}" type="pres">
      <dgm:prSet presAssocID="{D1BE988F-5FA9-DE42-B3EA-B6394040F730}" presName="descendantText" presStyleLbl="alignAccFollowNode1" presStyleIdx="0" presStyleCnt="4">
        <dgm:presLayoutVars>
          <dgm:bulletEnabled val="1"/>
        </dgm:presLayoutVars>
      </dgm:prSet>
      <dgm:spPr/>
    </dgm:pt>
    <dgm:pt modelId="{69C02AF9-D9EC-6F49-B017-49AD0637E164}" type="pres">
      <dgm:prSet presAssocID="{CB06E4F0-8580-4A4E-92DE-D7645CCF366E}" presName="sp" presStyleCnt="0"/>
      <dgm:spPr/>
    </dgm:pt>
    <dgm:pt modelId="{EB1EC0FD-FF15-4F43-88EC-73E1752282CD}" type="pres">
      <dgm:prSet presAssocID="{3E19747F-94DC-EB41-AA03-DD32D204C0DD}" presName="linNode" presStyleCnt="0"/>
      <dgm:spPr/>
    </dgm:pt>
    <dgm:pt modelId="{830481E7-BC72-AF41-9314-1641011CCEDB}" type="pres">
      <dgm:prSet presAssocID="{3E19747F-94DC-EB41-AA03-DD32D204C0DD}" presName="parentText" presStyleLbl="node1" presStyleIdx="1" presStyleCnt="4">
        <dgm:presLayoutVars>
          <dgm:chMax val="1"/>
          <dgm:bulletEnabled val="1"/>
        </dgm:presLayoutVars>
      </dgm:prSet>
      <dgm:spPr/>
    </dgm:pt>
    <dgm:pt modelId="{8D50DE77-472A-4142-89C2-0BCDFAF166CF}" type="pres">
      <dgm:prSet presAssocID="{3E19747F-94DC-EB41-AA03-DD32D204C0DD}" presName="descendantText" presStyleLbl="alignAccFollowNode1" presStyleIdx="1" presStyleCnt="4">
        <dgm:presLayoutVars>
          <dgm:bulletEnabled val="1"/>
        </dgm:presLayoutVars>
      </dgm:prSet>
      <dgm:spPr/>
    </dgm:pt>
    <dgm:pt modelId="{A4F31127-6DBA-DA40-93DD-FE573BB910AD}" type="pres">
      <dgm:prSet presAssocID="{CD8F71A2-E571-1B4D-A398-A1CBB39F8F6D}" presName="sp" presStyleCnt="0"/>
      <dgm:spPr/>
    </dgm:pt>
    <dgm:pt modelId="{C6AC1E85-74FC-DD4C-98B7-B7717543EC27}" type="pres">
      <dgm:prSet presAssocID="{88974B71-6B2B-7C44-855A-75AEB55DB0C0}" presName="linNode" presStyleCnt="0"/>
      <dgm:spPr/>
    </dgm:pt>
    <dgm:pt modelId="{F6A80464-8246-0940-AE9F-13B568C1A8AF}" type="pres">
      <dgm:prSet presAssocID="{88974B71-6B2B-7C44-855A-75AEB55DB0C0}" presName="parentText" presStyleLbl="node1" presStyleIdx="2" presStyleCnt="4">
        <dgm:presLayoutVars>
          <dgm:chMax val="1"/>
          <dgm:bulletEnabled val="1"/>
        </dgm:presLayoutVars>
      </dgm:prSet>
      <dgm:spPr/>
    </dgm:pt>
    <dgm:pt modelId="{9BB5B3BD-20DB-2541-9E37-E0C541B31AF9}" type="pres">
      <dgm:prSet presAssocID="{88974B71-6B2B-7C44-855A-75AEB55DB0C0}" presName="descendantText" presStyleLbl="alignAccFollowNode1" presStyleIdx="2" presStyleCnt="4">
        <dgm:presLayoutVars>
          <dgm:bulletEnabled val="1"/>
        </dgm:presLayoutVars>
      </dgm:prSet>
      <dgm:spPr/>
    </dgm:pt>
    <dgm:pt modelId="{A70E5239-F354-4946-BB1A-A36A581E280B}" type="pres">
      <dgm:prSet presAssocID="{58519DE9-5788-534E-87E4-6C4D204C457A}" presName="sp" presStyleCnt="0"/>
      <dgm:spPr/>
    </dgm:pt>
    <dgm:pt modelId="{73F4F760-A08C-A543-BC2E-E2BC691A3917}" type="pres">
      <dgm:prSet presAssocID="{43C7A223-A229-D84E-BF4A-4B2FB4C5ACE1}" presName="linNode" presStyleCnt="0"/>
      <dgm:spPr/>
    </dgm:pt>
    <dgm:pt modelId="{92299E3F-4A4E-A74A-936A-265F8AE2537F}" type="pres">
      <dgm:prSet presAssocID="{43C7A223-A229-D84E-BF4A-4B2FB4C5ACE1}" presName="parentText" presStyleLbl="node1" presStyleIdx="3" presStyleCnt="4">
        <dgm:presLayoutVars>
          <dgm:chMax val="1"/>
          <dgm:bulletEnabled val="1"/>
        </dgm:presLayoutVars>
      </dgm:prSet>
      <dgm:spPr/>
    </dgm:pt>
    <dgm:pt modelId="{868AF238-5BD3-FC4A-B7F9-121BB0CEBAC9}" type="pres">
      <dgm:prSet presAssocID="{43C7A223-A229-D84E-BF4A-4B2FB4C5ACE1}" presName="descendantText" presStyleLbl="alignAccFollowNode1" presStyleIdx="3" presStyleCnt="4">
        <dgm:presLayoutVars>
          <dgm:bulletEnabled val="1"/>
        </dgm:presLayoutVars>
      </dgm:prSet>
      <dgm:spPr/>
    </dgm:pt>
  </dgm:ptLst>
  <dgm:cxnLst>
    <dgm:cxn modelId="{5DDF000A-6BC9-3740-B8E8-35874EC767AF}" type="presOf" srcId="{CCBC666E-EE4C-4A4B-A264-3DC1F5B0ED43}" destId="{EB463EA4-E53A-284F-AA45-47A4004B3999}" srcOrd="0" destOrd="0" presId="urn:microsoft.com/office/officeart/2005/8/layout/vList5"/>
    <dgm:cxn modelId="{200DCB0B-12D5-0C42-8E70-2F1C85BA0115}" srcId="{88974B71-6B2B-7C44-855A-75AEB55DB0C0}" destId="{2BDF1774-C5B6-254C-B23A-843FB5F09E05}" srcOrd="0" destOrd="0" parTransId="{694A941B-BF1F-E84A-BC4D-9537A534DE91}" sibTransId="{451452AA-2182-5B4F-AB8F-26DDD7491F1E}"/>
    <dgm:cxn modelId="{408E9A0F-A654-2041-AC22-12A9B383E536}" srcId="{D1BE988F-5FA9-DE42-B3EA-B6394040F730}" destId="{CCBC666E-EE4C-4A4B-A264-3DC1F5B0ED43}" srcOrd="0" destOrd="0" parTransId="{9B4615DD-B349-8C42-96DE-A2EBE54DFFCC}" sibTransId="{C6BEE157-4165-2646-A3A8-FAA1994D9C5D}"/>
    <dgm:cxn modelId="{2893355A-3B27-EE45-8D8D-0C2F7F477B29}" srcId="{713A6FC7-3B84-F143-B609-86E428661405}" destId="{88974B71-6B2B-7C44-855A-75AEB55DB0C0}" srcOrd="2" destOrd="0" parTransId="{DCFF15BC-4D06-8D43-9385-CB14D403D01B}" sibTransId="{58519DE9-5788-534E-87E4-6C4D204C457A}"/>
    <dgm:cxn modelId="{5424405B-1563-F242-93C7-E3C1953F29B0}" srcId="{713A6FC7-3B84-F143-B609-86E428661405}" destId="{3E19747F-94DC-EB41-AA03-DD32D204C0DD}" srcOrd="1" destOrd="0" parTransId="{090391F6-50C4-B143-9B07-D7DD68CE022B}" sibTransId="{CD8F71A2-E571-1B4D-A398-A1CBB39F8F6D}"/>
    <dgm:cxn modelId="{745DF462-8AAF-2F49-87A0-AD35B8E5BF20}" type="presOf" srcId="{88974B71-6B2B-7C44-855A-75AEB55DB0C0}" destId="{F6A80464-8246-0940-AE9F-13B568C1A8AF}" srcOrd="0" destOrd="0" presId="urn:microsoft.com/office/officeart/2005/8/layout/vList5"/>
    <dgm:cxn modelId="{DB8DAD63-D627-8341-A3DF-663A8D117FAE}" type="presOf" srcId="{43C7A223-A229-D84E-BF4A-4B2FB4C5ACE1}" destId="{92299E3F-4A4E-A74A-936A-265F8AE2537F}" srcOrd="0" destOrd="0" presId="urn:microsoft.com/office/officeart/2005/8/layout/vList5"/>
    <dgm:cxn modelId="{C78D0C65-6618-D041-868B-75F12327CE97}" srcId="{43C7A223-A229-D84E-BF4A-4B2FB4C5ACE1}" destId="{1D78EEAF-EAF7-5843-96FC-9B20F0317184}" srcOrd="0" destOrd="0" parTransId="{B7708EA9-7139-C446-9584-1BAFDEB93273}" sibTransId="{75D51E87-BEEF-6945-A391-EA5708ED60DD}"/>
    <dgm:cxn modelId="{08FDC06E-C86C-C14D-9A7C-D716BDEB2B36}" type="presOf" srcId="{2F8AEB63-438F-FF40-88F7-0133C57B1E92}" destId="{8D50DE77-472A-4142-89C2-0BCDFAF166CF}" srcOrd="0" destOrd="0" presId="urn:microsoft.com/office/officeart/2005/8/layout/vList5"/>
    <dgm:cxn modelId="{C805B08A-CE16-6F40-A095-52CAFDF7AB5E}" type="presOf" srcId="{2BDF1774-C5B6-254C-B23A-843FB5F09E05}" destId="{9BB5B3BD-20DB-2541-9E37-E0C541B31AF9}" srcOrd="0" destOrd="0" presId="urn:microsoft.com/office/officeart/2005/8/layout/vList5"/>
    <dgm:cxn modelId="{F09102B6-18F0-7E45-90ED-B399352FDA0A}" srcId="{3E19747F-94DC-EB41-AA03-DD32D204C0DD}" destId="{2F8AEB63-438F-FF40-88F7-0133C57B1E92}" srcOrd="0" destOrd="0" parTransId="{00FAA85F-4587-5248-B946-18AE19A994DF}" sibTransId="{9D5D3413-8BE6-AD4B-A0AC-F74BC35263B3}"/>
    <dgm:cxn modelId="{FCA66BC8-D00B-AC4C-8A8F-839C6EFADBDF}" type="presOf" srcId="{713A6FC7-3B84-F143-B609-86E428661405}" destId="{4121BBDD-86CF-0C4D-B24C-FE974429A560}" srcOrd="0" destOrd="0" presId="urn:microsoft.com/office/officeart/2005/8/layout/vList5"/>
    <dgm:cxn modelId="{E353DCCE-B846-1547-95CA-ACEB91F4E6FF}" type="presOf" srcId="{1D78EEAF-EAF7-5843-96FC-9B20F0317184}" destId="{868AF238-5BD3-FC4A-B7F9-121BB0CEBAC9}" srcOrd="0" destOrd="0" presId="urn:microsoft.com/office/officeart/2005/8/layout/vList5"/>
    <dgm:cxn modelId="{0D8C5DD1-2F5C-0149-89F1-27713B4B6CF0}" srcId="{713A6FC7-3B84-F143-B609-86E428661405}" destId="{43C7A223-A229-D84E-BF4A-4B2FB4C5ACE1}" srcOrd="3" destOrd="0" parTransId="{BA93D73F-67C0-E047-A3F7-F58945F468AE}" sibTransId="{B962EB2F-C6B1-944C-9A3F-3551EFDCB3A5}"/>
    <dgm:cxn modelId="{415BE9D3-B3C1-2D4C-AE9B-848283206FBC}" type="presOf" srcId="{D1BE988F-5FA9-DE42-B3EA-B6394040F730}" destId="{D2B3BF47-C93F-974C-8CC2-0D0F025C50F8}" srcOrd="0" destOrd="0" presId="urn:microsoft.com/office/officeart/2005/8/layout/vList5"/>
    <dgm:cxn modelId="{C894CED6-F436-3B4B-9D63-6C3D57BA2EE5}" type="presOf" srcId="{3E19747F-94DC-EB41-AA03-DD32D204C0DD}" destId="{830481E7-BC72-AF41-9314-1641011CCEDB}" srcOrd="0" destOrd="0" presId="urn:microsoft.com/office/officeart/2005/8/layout/vList5"/>
    <dgm:cxn modelId="{11A8B6DD-083C-434F-B99B-266A721EA654}" srcId="{713A6FC7-3B84-F143-B609-86E428661405}" destId="{D1BE988F-5FA9-DE42-B3EA-B6394040F730}" srcOrd="0" destOrd="0" parTransId="{3BA5CDBA-C8FF-2C4E-829F-C910079FA18B}" sibTransId="{CB06E4F0-8580-4A4E-92DE-D7645CCF366E}"/>
    <dgm:cxn modelId="{542E6AFA-9A57-144C-817E-3DA0028C9198}" type="presParOf" srcId="{4121BBDD-86CF-0C4D-B24C-FE974429A560}" destId="{40E18846-66F3-FB4D-BFB6-B13E04DBEDFD}" srcOrd="0" destOrd="0" presId="urn:microsoft.com/office/officeart/2005/8/layout/vList5"/>
    <dgm:cxn modelId="{BA5F2E1A-8618-704E-B8FC-1360B45CF756}" type="presParOf" srcId="{40E18846-66F3-FB4D-BFB6-B13E04DBEDFD}" destId="{D2B3BF47-C93F-974C-8CC2-0D0F025C50F8}" srcOrd="0" destOrd="0" presId="urn:microsoft.com/office/officeart/2005/8/layout/vList5"/>
    <dgm:cxn modelId="{73D167DB-E536-1E4C-A0D0-13546DF76BD1}" type="presParOf" srcId="{40E18846-66F3-FB4D-BFB6-B13E04DBEDFD}" destId="{EB463EA4-E53A-284F-AA45-47A4004B3999}" srcOrd="1" destOrd="0" presId="urn:microsoft.com/office/officeart/2005/8/layout/vList5"/>
    <dgm:cxn modelId="{DEFFAACB-D79D-C542-988A-285FF3F9B836}" type="presParOf" srcId="{4121BBDD-86CF-0C4D-B24C-FE974429A560}" destId="{69C02AF9-D9EC-6F49-B017-49AD0637E164}" srcOrd="1" destOrd="0" presId="urn:microsoft.com/office/officeart/2005/8/layout/vList5"/>
    <dgm:cxn modelId="{03A7CC43-FD21-9A48-B7B1-79C442C677B1}" type="presParOf" srcId="{4121BBDD-86CF-0C4D-B24C-FE974429A560}" destId="{EB1EC0FD-FF15-4F43-88EC-73E1752282CD}" srcOrd="2" destOrd="0" presId="urn:microsoft.com/office/officeart/2005/8/layout/vList5"/>
    <dgm:cxn modelId="{1FBB1EC5-C863-834B-B199-455C7C172CC7}" type="presParOf" srcId="{EB1EC0FD-FF15-4F43-88EC-73E1752282CD}" destId="{830481E7-BC72-AF41-9314-1641011CCEDB}" srcOrd="0" destOrd="0" presId="urn:microsoft.com/office/officeart/2005/8/layout/vList5"/>
    <dgm:cxn modelId="{B0E895BB-E17F-5443-8666-5A0F7E8B67A4}" type="presParOf" srcId="{EB1EC0FD-FF15-4F43-88EC-73E1752282CD}" destId="{8D50DE77-472A-4142-89C2-0BCDFAF166CF}" srcOrd="1" destOrd="0" presId="urn:microsoft.com/office/officeart/2005/8/layout/vList5"/>
    <dgm:cxn modelId="{4C4EB048-9FD1-5D46-9299-306354B0E49B}" type="presParOf" srcId="{4121BBDD-86CF-0C4D-B24C-FE974429A560}" destId="{A4F31127-6DBA-DA40-93DD-FE573BB910AD}" srcOrd="3" destOrd="0" presId="urn:microsoft.com/office/officeart/2005/8/layout/vList5"/>
    <dgm:cxn modelId="{C84E9C22-2CF6-B842-A2A0-E268FF1DF3A1}" type="presParOf" srcId="{4121BBDD-86CF-0C4D-B24C-FE974429A560}" destId="{C6AC1E85-74FC-DD4C-98B7-B7717543EC27}" srcOrd="4" destOrd="0" presId="urn:microsoft.com/office/officeart/2005/8/layout/vList5"/>
    <dgm:cxn modelId="{EAD7B8CA-AE5E-304C-99A1-A1EAC4070C39}" type="presParOf" srcId="{C6AC1E85-74FC-DD4C-98B7-B7717543EC27}" destId="{F6A80464-8246-0940-AE9F-13B568C1A8AF}" srcOrd="0" destOrd="0" presId="urn:microsoft.com/office/officeart/2005/8/layout/vList5"/>
    <dgm:cxn modelId="{6524392B-6B5E-0F4F-9BE6-49754D4E01EB}" type="presParOf" srcId="{C6AC1E85-74FC-DD4C-98B7-B7717543EC27}" destId="{9BB5B3BD-20DB-2541-9E37-E0C541B31AF9}" srcOrd="1" destOrd="0" presId="urn:microsoft.com/office/officeart/2005/8/layout/vList5"/>
    <dgm:cxn modelId="{FF579087-0A6C-0842-B523-E4B9C7E93C93}" type="presParOf" srcId="{4121BBDD-86CF-0C4D-B24C-FE974429A560}" destId="{A70E5239-F354-4946-BB1A-A36A581E280B}" srcOrd="5" destOrd="0" presId="urn:microsoft.com/office/officeart/2005/8/layout/vList5"/>
    <dgm:cxn modelId="{904663F3-902E-EF43-96B4-5488F3CBFAFC}" type="presParOf" srcId="{4121BBDD-86CF-0C4D-B24C-FE974429A560}" destId="{73F4F760-A08C-A543-BC2E-E2BC691A3917}" srcOrd="6" destOrd="0" presId="urn:microsoft.com/office/officeart/2005/8/layout/vList5"/>
    <dgm:cxn modelId="{9AB3AB59-CDFB-4349-A173-241C3866F580}" type="presParOf" srcId="{73F4F760-A08C-A543-BC2E-E2BC691A3917}" destId="{92299E3F-4A4E-A74A-936A-265F8AE2537F}" srcOrd="0" destOrd="0" presId="urn:microsoft.com/office/officeart/2005/8/layout/vList5"/>
    <dgm:cxn modelId="{127BEC71-D65E-3B48-BC1B-57F5D1EAA43D}" type="presParOf" srcId="{73F4F760-A08C-A543-BC2E-E2BC691A3917}" destId="{868AF238-5BD3-FC4A-B7F9-121BB0CEBAC9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463EA4-E53A-284F-AA45-47A4004B3999}">
      <dsp:nvSpPr>
        <dsp:cNvPr id="0" name=""/>
        <dsp:cNvSpPr/>
      </dsp:nvSpPr>
      <dsp:spPr>
        <a:xfrm rot="5400000">
          <a:off x="6642946" y="-2821596"/>
          <a:ext cx="776172" cy="6617442"/>
        </a:xfrm>
        <a:prstGeom prst="round2Same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b="0" kern="1200"/>
            <a:t>This presentation, which describes the course.</a:t>
          </a:r>
        </a:p>
      </dsp:txBody>
      <dsp:txXfrm rot="-5400000">
        <a:off x="3722311" y="136929"/>
        <a:ext cx="6579552" cy="700392"/>
      </dsp:txXfrm>
    </dsp:sp>
    <dsp:sp modelId="{D2B3BF47-C93F-974C-8CC2-0D0F025C50F8}">
      <dsp:nvSpPr>
        <dsp:cNvPr id="0" name=""/>
        <dsp:cNvSpPr/>
      </dsp:nvSpPr>
      <dsp:spPr>
        <a:xfrm>
          <a:off x="0" y="2017"/>
          <a:ext cx="3722311" cy="970215"/>
        </a:xfrm>
        <a:prstGeom prst="roundRect">
          <a:avLst/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0" kern="1200"/>
            <a:t>Description</a:t>
          </a:r>
        </a:p>
      </dsp:txBody>
      <dsp:txXfrm>
        <a:off x="47362" y="49379"/>
        <a:ext cx="3627587" cy="875491"/>
      </dsp:txXfrm>
    </dsp:sp>
    <dsp:sp modelId="{8D50DE77-472A-4142-89C2-0BCDFAF166CF}">
      <dsp:nvSpPr>
        <dsp:cNvPr id="0" name=""/>
        <dsp:cNvSpPr/>
      </dsp:nvSpPr>
      <dsp:spPr>
        <a:xfrm rot="5400000">
          <a:off x="6642946" y="-1802870"/>
          <a:ext cx="776172" cy="6617442"/>
        </a:xfrm>
        <a:prstGeom prst="round2Same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b="0" kern="1200"/>
            <a:t>What you will read and do in each week of the course.</a:t>
          </a:r>
        </a:p>
      </dsp:txBody>
      <dsp:txXfrm rot="-5400000">
        <a:off x="3722311" y="1155655"/>
        <a:ext cx="6579552" cy="700392"/>
      </dsp:txXfrm>
    </dsp:sp>
    <dsp:sp modelId="{830481E7-BC72-AF41-9314-1641011CCEDB}">
      <dsp:nvSpPr>
        <dsp:cNvPr id="0" name=""/>
        <dsp:cNvSpPr/>
      </dsp:nvSpPr>
      <dsp:spPr>
        <a:xfrm>
          <a:off x="0" y="1020743"/>
          <a:ext cx="3722311" cy="970215"/>
        </a:xfrm>
        <a:prstGeom prst="roundRect">
          <a:avLst/>
        </a:prstGeom>
        <a:solidFill>
          <a:schemeClr val="accent2">
            <a:shade val="80000"/>
            <a:hueOff val="173197"/>
            <a:satOff val="-7419"/>
            <a:lumOff val="10233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0" kern="1200"/>
            <a:t>Syllabus</a:t>
          </a:r>
        </a:p>
      </dsp:txBody>
      <dsp:txXfrm>
        <a:off x="47362" y="1068105"/>
        <a:ext cx="3627587" cy="875491"/>
      </dsp:txXfrm>
    </dsp:sp>
    <dsp:sp modelId="{9BB5B3BD-20DB-2541-9E37-E0C541B31AF9}">
      <dsp:nvSpPr>
        <dsp:cNvPr id="0" name=""/>
        <dsp:cNvSpPr/>
      </dsp:nvSpPr>
      <dsp:spPr>
        <a:xfrm rot="5400000">
          <a:off x="6642946" y="-784144"/>
          <a:ext cx="776172" cy="6617442"/>
        </a:xfrm>
        <a:prstGeom prst="round2Same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b="0" kern="1200"/>
            <a:t>How to carry out the sandbox exercises.</a:t>
          </a:r>
        </a:p>
      </dsp:txBody>
      <dsp:txXfrm rot="-5400000">
        <a:off x="3722311" y="2174381"/>
        <a:ext cx="6579552" cy="700392"/>
      </dsp:txXfrm>
    </dsp:sp>
    <dsp:sp modelId="{F6A80464-8246-0940-AE9F-13B568C1A8AF}">
      <dsp:nvSpPr>
        <dsp:cNvPr id="0" name=""/>
        <dsp:cNvSpPr/>
      </dsp:nvSpPr>
      <dsp:spPr>
        <a:xfrm>
          <a:off x="0" y="2039469"/>
          <a:ext cx="3722311" cy="970215"/>
        </a:xfrm>
        <a:prstGeom prst="roundRect">
          <a:avLst/>
        </a:prstGeom>
        <a:solidFill>
          <a:schemeClr val="accent2">
            <a:shade val="80000"/>
            <a:hueOff val="346395"/>
            <a:satOff val="-14838"/>
            <a:lumOff val="20465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0" i="0" kern="1200"/>
            <a:t>Sandbox Instructions</a:t>
          </a:r>
        </a:p>
      </dsp:txBody>
      <dsp:txXfrm>
        <a:off x="47362" y="2086831"/>
        <a:ext cx="3627587" cy="875491"/>
      </dsp:txXfrm>
    </dsp:sp>
    <dsp:sp modelId="{868AF238-5BD3-FC4A-B7F9-121BB0CEBAC9}">
      <dsp:nvSpPr>
        <dsp:cNvPr id="0" name=""/>
        <dsp:cNvSpPr/>
      </dsp:nvSpPr>
      <dsp:spPr>
        <a:xfrm rot="5400000">
          <a:off x="6642946" y="234581"/>
          <a:ext cx="776172" cy="6617442"/>
        </a:xfrm>
        <a:prstGeom prst="round2Same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b="0" kern="1200"/>
            <a:t>What to do (outside of your meetings) each week.</a:t>
          </a:r>
        </a:p>
      </dsp:txBody>
      <dsp:txXfrm rot="-5400000">
        <a:off x="3722311" y="3193106"/>
        <a:ext cx="6579552" cy="700392"/>
      </dsp:txXfrm>
    </dsp:sp>
    <dsp:sp modelId="{92299E3F-4A4E-A74A-936A-265F8AE2537F}">
      <dsp:nvSpPr>
        <dsp:cNvPr id="0" name=""/>
        <dsp:cNvSpPr/>
      </dsp:nvSpPr>
      <dsp:spPr>
        <a:xfrm>
          <a:off x="0" y="3058195"/>
          <a:ext cx="3722311" cy="970215"/>
        </a:xfrm>
        <a:prstGeom prst="roundRect">
          <a:avLst/>
        </a:prstGeom>
        <a:solidFill>
          <a:schemeClr val="accent2">
            <a:shade val="80000"/>
            <a:hueOff val="519592"/>
            <a:satOff val="-22257"/>
            <a:lumOff val="30698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0" kern="1200"/>
            <a:t>Activities</a:t>
          </a:r>
        </a:p>
      </dsp:txBody>
      <dsp:txXfrm>
        <a:off x="47362" y="3105557"/>
        <a:ext cx="3627587" cy="87549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5619B3D-2A58-6B44-84B5-72693880249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072E390-A267-1142-965F-B6306E70617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2E9B74-6798-C94E-9BAC-5E2267E43F6D}" type="datetimeFigureOut">
              <a:t>11/28/23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FB6763-DD94-C24A-A304-9E6E9689125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C128BA1-EE46-F54D-A5B2-630D4BE546D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8E6845-6859-9D48-B300-DD6EEA6C760A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7827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BEBCDF-CCEF-CC42-9BBB-F68BFD5C8A9C}" type="datetimeFigureOut">
              <a:t>11/28/23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A832D7-F928-E649-9CF0-C7CAA397CDB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4864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A832D7-F928-E649-9CF0-C7CAA397CDBB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2397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A832D7-F928-E649-9CF0-C7CAA397CDBB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98949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A832D7-F928-E649-9CF0-C7CAA397CDBB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2415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A832D7-F928-E649-9CF0-C7CAA397CDBB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3678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A832D7-F928-E649-9CF0-C7CAA397CDBB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3449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F1731FF9-4ADC-F24F-B0EA-F66F9BBBC01E}" type="datetime1">
              <a:t>11/28/23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6EA25CA-D1AB-0D4B-A99C-A7DFCB5CC7B8}"/>
              </a:ext>
            </a:extLst>
          </p:cNvPr>
          <p:cNvSpPr/>
          <p:nvPr userDrawn="1"/>
        </p:nvSpPr>
        <p:spPr>
          <a:xfrm>
            <a:off x="457200" y="914400"/>
            <a:ext cx="642135" cy="11815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19888-617A-D247-90BA-3B3B9883F0DD}" type="datetime1">
              <a:t>11/28/23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2BD02-CCAF-5744-8918-EE7E3A49C98B}" type="datetime1">
              <a:t>11/28/23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7BE50-06C8-104E-913C-C2EAE5698B6E}" type="datetime1">
              <a:t>11/28/23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 sz="140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A6A59-5A78-FC4C-9200-149D6EF6DB74}" type="datetime1">
              <a:t>11/28/23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CFD33-F409-9143-9BCA-6465A9B29D56}" type="datetime1">
              <a:t>11/28/23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 dirty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7AE09-09D8-654E-8973-39E308BF51F0}" type="datetime1">
              <a:t>11/28/23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EEDA2-8D60-4B49-979E-A133132ED36B}" type="datetime1">
              <a:t>11/28/23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5A1E6-CF18-CD4C-B6CB-57E656AC0F99}" type="datetime1">
              <a:t>11/28/23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39F63-512A-2F41-93BB-91D122B7F62E}" type="datetime1">
              <a:t>11/28/23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1B5A0-6431-F946-8D41-6042A9796AAE}" type="datetime1">
              <a:t>11/28/23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67321BFA-95AB-2148-9CF4-244329168FF7}" type="datetime1">
              <a:t>11/28/23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74AB2C-3431-D043-AFF2-AB58DD6C6B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68" y="733460"/>
            <a:ext cx="10504932" cy="1499616"/>
          </a:xfrm>
        </p:spPr>
        <p:txBody>
          <a:bodyPr>
            <a:normAutofit/>
          </a:bodyPr>
          <a:lstStyle/>
          <a:p>
            <a:r>
              <a:rPr lang="en-US" sz="4800">
                <a:solidFill>
                  <a:schemeClr val="accent2">
                    <a:lumMod val="75000"/>
                  </a:schemeClr>
                </a:solidFill>
              </a:rPr>
              <a:t>Introduction to the </a:t>
            </a:r>
            <a:br>
              <a:rPr lang="en-US" sz="480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sz="4800">
                <a:solidFill>
                  <a:schemeClr val="accent2">
                    <a:lumMod val="75000"/>
                  </a:schemeClr>
                </a:solidFill>
              </a:rPr>
              <a:t>PNI Practicum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7541C020-8A1D-BA4F-A58B-D6A6AA3694C0}"/>
              </a:ext>
            </a:extLst>
          </p:cNvPr>
          <p:cNvGrpSpPr/>
          <p:nvPr/>
        </p:nvGrpSpPr>
        <p:grpSpPr>
          <a:xfrm>
            <a:off x="6781525" y="776564"/>
            <a:ext cx="3881028" cy="3881028"/>
            <a:chOff x="7037716" y="1203870"/>
            <a:chExt cx="3627266" cy="3627266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523BF33B-7690-1B43-B337-6922854D8458}"/>
                </a:ext>
              </a:extLst>
            </p:cNvPr>
            <p:cNvSpPr/>
            <p:nvPr/>
          </p:nvSpPr>
          <p:spPr>
            <a:xfrm>
              <a:off x="7758167" y="1930884"/>
              <a:ext cx="2190067" cy="2190067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5715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D442F7B6-ABFE-A742-8354-6E7D50733917}"/>
                </a:ext>
              </a:extLst>
            </p:cNvPr>
            <p:cNvSpPr/>
            <p:nvPr/>
          </p:nvSpPr>
          <p:spPr>
            <a:xfrm>
              <a:off x="8296291" y="2469007"/>
              <a:ext cx="1113819" cy="1113819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2C8EF130-8AFF-8143-931C-4BDF16275904}"/>
                </a:ext>
              </a:extLst>
            </p:cNvPr>
            <p:cNvGrpSpPr/>
            <p:nvPr/>
          </p:nvGrpSpPr>
          <p:grpSpPr>
            <a:xfrm>
              <a:off x="7500682" y="2074276"/>
              <a:ext cx="1116161" cy="1903281"/>
              <a:chOff x="7095406" y="1538413"/>
              <a:chExt cx="1558897" cy="2658236"/>
            </a:xfrm>
          </p:grpSpPr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F91CA135-4A5F-5245-ABA6-154117EE66B7}"/>
                  </a:ext>
                </a:extLst>
              </p:cNvPr>
              <p:cNvSpPr/>
              <p:nvPr/>
            </p:nvSpPr>
            <p:spPr>
              <a:xfrm>
                <a:off x="7098678" y="1538413"/>
                <a:ext cx="1555625" cy="1555625"/>
              </a:xfrm>
              <a:prstGeom prst="ellipse">
                <a:avLst/>
              </a:prstGeom>
              <a:noFill/>
              <a:ln w="5715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93F9AAD6-A691-6741-AC27-63B6A27FAC81}"/>
                  </a:ext>
                </a:extLst>
              </p:cNvPr>
              <p:cNvSpPr/>
              <p:nvPr/>
            </p:nvSpPr>
            <p:spPr>
              <a:xfrm>
                <a:off x="7095406" y="2641024"/>
                <a:ext cx="1555625" cy="1555625"/>
              </a:xfrm>
              <a:prstGeom prst="ellipse">
                <a:avLst/>
              </a:prstGeom>
              <a:noFill/>
              <a:ln w="5715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28BB63E0-4E91-E545-9E8C-A8D7406B4A3A}"/>
                </a:ext>
              </a:extLst>
            </p:cNvPr>
            <p:cNvGrpSpPr/>
            <p:nvPr/>
          </p:nvGrpSpPr>
          <p:grpSpPr>
            <a:xfrm>
              <a:off x="9096472" y="2074277"/>
              <a:ext cx="1116161" cy="1903280"/>
              <a:chOff x="9324182" y="1538413"/>
              <a:chExt cx="1558897" cy="2658235"/>
            </a:xfrm>
          </p:grpSpPr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4296E0AA-7FE7-DE41-8B93-1FA39E6B89BF}"/>
                  </a:ext>
                </a:extLst>
              </p:cNvPr>
              <p:cNvSpPr/>
              <p:nvPr/>
            </p:nvSpPr>
            <p:spPr>
              <a:xfrm>
                <a:off x="9327454" y="1538413"/>
                <a:ext cx="1555625" cy="1555625"/>
              </a:xfrm>
              <a:prstGeom prst="ellipse">
                <a:avLst/>
              </a:prstGeom>
              <a:noFill/>
              <a:ln w="5715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accent2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817D0F5A-5ADF-A844-9CA2-4C17DD30AE86}"/>
                  </a:ext>
                </a:extLst>
              </p:cNvPr>
              <p:cNvSpPr/>
              <p:nvPr/>
            </p:nvSpPr>
            <p:spPr>
              <a:xfrm>
                <a:off x="9324182" y="2641023"/>
                <a:ext cx="1555625" cy="1555625"/>
              </a:xfrm>
              <a:prstGeom prst="ellipse">
                <a:avLst/>
              </a:prstGeom>
              <a:noFill/>
              <a:ln w="5715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16E1B09D-8B06-9844-A238-288A811365A5}"/>
                </a:ext>
              </a:extLst>
            </p:cNvPr>
            <p:cNvSpPr/>
            <p:nvPr/>
          </p:nvSpPr>
          <p:spPr>
            <a:xfrm>
              <a:off x="8296292" y="1563712"/>
              <a:ext cx="1113819" cy="1113817"/>
            </a:xfrm>
            <a:prstGeom prst="ellipse">
              <a:avLst/>
            </a:prstGeom>
            <a:noFill/>
            <a:ln w="5715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03B542CE-AD98-5243-9C91-58EDE38204B0}"/>
                </a:ext>
              </a:extLst>
            </p:cNvPr>
            <p:cNvSpPr/>
            <p:nvPr/>
          </p:nvSpPr>
          <p:spPr>
            <a:xfrm>
              <a:off x="8296292" y="3382190"/>
              <a:ext cx="1113818" cy="1113818"/>
            </a:xfrm>
            <a:prstGeom prst="ellipse">
              <a:avLst/>
            </a:prstGeom>
            <a:noFill/>
            <a:ln w="5715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CAFF4531-A0D7-CD42-A4F5-E38D01926D25}"/>
                </a:ext>
              </a:extLst>
            </p:cNvPr>
            <p:cNvSpPr/>
            <p:nvPr/>
          </p:nvSpPr>
          <p:spPr>
            <a:xfrm>
              <a:off x="7256586" y="1429302"/>
              <a:ext cx="3193230" cy="3193230"/>
            </a:xfrm>
            <a:prstGeom prst="ellipse">
              <a:avLst/>
            </a:prstGeom>
            <a:noFill/>
            <a:ln w="57150"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B1E20990-7F33-7648-8D79-5E97E415689A}"/>
                </a:ext>
              </a:extLst>
            </p:cNvPr>
            <p:cNvSpPr/>
            <p:nvPr/>
          </p:nvSpPr>
          <p:spPr>
            <a:xfrm>
              <a:off x="7123176" y="1302067"/>
              <a:ext cx="3456347" cy="3456347"/>
            </a:xfrm>
            <a:prstGeom prst="ellipse">
              <a:avLst/>
            </a:prstGeom>
            <a:noFill/>
            <a:ln w="5715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2C0F694B-A075-C045-ACFF-5972BFCAAC4C}"/>
                </a:ext>
              </a:extLst>
            </p:cNvPr>
            <p:cNvSpPr/>
            <p:nvPr/>
          </p:nvSpPr>
          <p:spPr>
            <a:xfrm>
              <a:off x="8543627" y="2716043"/>
              <a:ext cx="615444" cy="615444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5715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3188DD12-C596-3349-8CD9-7057D062E412}"/>
                </a:ext>
              </a:extLst>
            </p:cNvPr>
            <p:cNvSpPr/>
            <p:nvPr/>
          </p:nvSpPr>
          <p:spPr>
            <a:xfrm>
              <a:off x="7037716" y="1203870"/>
              <a:ext cx="3627266" cy="3627266"/>
            </a:xfrm>
            <a:prstGeom prst="ellipse">
              <a:avLst/>
            </a:prstGeom>
            <a:noFill/>
            <a:ln w="57150">
              <a:solidFill>
                <a:srgbClr val="E9F1F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Subtitle 2">
            <a:extLst>
              <a:ext uri="{FF2B5EF4-FFF2-40B4-BE49-F238E27FC236}">
                <a16:creationId xmlns:a16="http://schemas.microsoft.com/office/drawing/2014/main" id="{4A9723D1-223B-7844-B374-A73E9A33187B}"/>
              </a:ext>
            </a:extLst>
          </p:cNvPr>
          <p:cNvSpPr txBox="1">
            <a:spLocks/>
          </p:cNvSpPr>
          <p:nvPr/>
        </p:nvSpPr>
        <p:spPr>
          <a:xfrm>
            <a:off x="4219736" y="4006918"/>
            <a:ext cx="7607853" cy="131842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None/>
              <a:defRPr sz="1800" kern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5400">
                <a:solidFill>
                  <a:schemeClr val="tx1"/>
                </a:solidFill>
                <a:latin typeface="+mj-lt"/>
              </a:rPr>
              <a:t>PNI Practicum</a:t>
            </a:r>
          </a:p>
          <a:p>
            <a:r>
              <a:rPr lang="en-US" sz="2400">
                <a:solidFill>
                  <a:schemeClr val="tx1"/>
                </a:solidFill>
              </a:rPr>
              <a:t>A project-based course in participatory narrative inquiry</a:t>
            </a:r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5E442027-0A8A-F145-879F-46C171BBE53C}"/>
              </a:ext>
            </a:extLst>
          </p:cNvPr>
          <p:cNvSpPr txBox="1">
            <a:spLocks/>
          </p:cNvSpPr>
          <p:nvPr/>
        </p:nvSpPr>
        <p:spPr>
          <a:xfrm>
            <a:off x="4219736" y="5338079"/>
            <a:ext cx="6086195" cy="30440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None/>
              <a:defRPr sz="1800" kern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>
                <a:solidFill>
                  <a:schemeClr val="tx1"/>
                </a:solidFill>
              </a:rPr>
              <a:t>cfkurtz.com/pnipracticum</a:t>
            </a:r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455F8F51-5269-FF4D-A7C9-CE3ED962BA11}"/>
              </a:ext>
            </a:extLst>
          </p:cNvPr>
          <p:cNvSpPr txBox="1">
            <a:spLocks/>
          </p:cNvSpPr>
          <p:nvPr/>
        </p:nvSpPr>
        <p:spPr>
          <a:xfrm>
            <a:off x="4219736" y="6069058"/>
            <a:ext cx="6811679" cy="65998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None/>
              <a:defRPr sz="1800" kern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>
                <a:effectLst/>
                <a:latin typeface="Tw Cen MT" panose="020B0602020104020603" pitchFamily="34" charset="77"/>
                <a:ea typeface="Times New Roman" panose="02020603050405020304" pitchFamily="18" charset="0"/>
              </a:rPr>
              <a:t>Creative Commons Attribution-NonCommercial-NoDerivs 4.0 International License</a:t>
            </a:r>
          </a:p>
          <a:p>
            <a:r>
              <a:rPr lang="en-US" sz="1600">
                <a:latin typeface="Tw Cen MT" panose="020B0602020104020603" pitchFamily="34" charset="77"/>
              </a:rPr>
              <a:t>Copyright 2023 Cynthia F. Kurtz</a:t>
            </a:r>
            <a:r>
              <a:rPr lang="en-US" sz="1600">
                <a:effectLst/>
                <a:latin typeface="Tw Cen MT" panose="020B0602020104020603" pitchFamily="34" charset="77"/>
              </a:rPr>
              <a:t> </a:t>
            </a:r>
            <a:endParaRPr lang="en-US" sz="1200">
              <a:solidFill>
                <a:schemeClr val="tx1"/>
              </a:solidFill>
              <a:latin typeface="Tw Cen MT" panose="020B0602020104020603" pitchFamily="34" charset="77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6865724-321C-5D06-AE13-BB6251AD121D}"/>
              </a:ext>
            </a:extLst>
          </p:cNvPr>
          <p:cNvSpPr txBox="1"/>
          <p:nvPr/>
        </p:nvSpPr>
        <p:spPr>
          <a:xfrm>
            <a:off x="721868" y="2203817"/>
            <a:ext cx="508880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/>
              <a:t>Prelude: A Taste of PNI</a:t>
            </a:r>
          </a:p>
        </p:txBody>
      </p:sp>
    </p:spTree>
    <p:extLst>
      <p:ext uri="{BB962C8B-B14F-4D97-AF65-F5344CB8AC3E}">
        <p14:creationId xmlns:p14="http://schemas.microsoft.com/office/powerpoint/2010/main" val="12337141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613633-8950-E047-BACA-90090A9A49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4463" y="463434"/>
            <a:ext cx="10863074" cy="1499616"/>
          </a:xfrm>
        </p:spPr>
        <p:txBody>
          <a:bodyPr/>
          <a:lstStyle/>
          <a:p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About you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DE508FA-6DB6-F047-9D60-0E952BDA5F6C}"/>
              </a:ext>
            </a:extLst>
          </p:cNvPr>
          <p:cNvSpPr/>
          <p:nvPr/>
        </p:nvSpPr>
        <p:spPr>
          <a:xfrm>
            <a:off x="664463" y="1649892"/>
            <a:ext cx="9628634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en-US" sz="2000" dirty="0">
                <a:latin typeface="Tw Cen MT Regular"/>
                <a:cs typeface="Leander"/>
              </a:rPr>
              <a:t>Take a moment to introduce yourselves and (quickly) answer these questions:</a:t>
            </a:r>
            <a:endParaRPr lang="en-US" sz="2000" dirty="0"/>
          </a:p>
        </p:txBody>
      </p:sp>
      <p:sp>
        <p:nvSpPr>
          <p:cNvPr id="6" name="Round Diagonal Corner Rectangle 5">
            <a:extLst>
              <a:ext uri="{FF2B5EF4-FFF2-40B4-BE49-F238E27FC236}">
                <a16:creationId xmlns:a16="http://schemas.microsoft.com/office/drawing/2014/main" id="{D0FB2C51-0D62-B24A-82F3-8E72D091FA06}"/>
              </a:ext>
            </a:extLst>
          </p:cNvPr>
          <p:cNvSpPr/>
          <p:nvPr/>
        </p:nvSpPr>
        <p:spPr>
          <a:xfrm>
            <a:off x="3208847" y="2723883"/>
            <a:ext cx="2254292" cy="2171067"/>
          </a:xfrm>
          <a:prstGeom prst="round2Diag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txBody>
          <a:bodyPr wrap="square">
            <a:noAutofit/>
          </a:bodyPr>
          <a:lstStyle/>
          <a:p>
            <a:r>
              <a:rPr lang="en-US" sz="2000" b="1" dirty="0">
                <a:latin typeface="Tw Cen MT Regular"/>
                <a:cs typeface="Leander"/>
              </a:rPr>
              <a:t>Why</a:t>
            </a:r>
            <a:r>
              <a:rPr lang="en-US" sz="2000" dirty="0">
                <a:latin typeface="Tw Cen MT Regular"/>
                <a:cs typeface="Leander"/>
              </a:rPr>
              <a:t> are you here? </a:t>
            </a:r>
          </a:p>
          <a:p>
            <a:endParaRPr lang="en-US" sz="1600" dirty="0">
              <a:latin typeface="Tw Cen MT Regular"/>
              <a:cs typeface="Leander"/>
            </a:endParaRPr>
          </a:p>
          <a:p>
            <a:r>
              <a:rPr lang="en-US" sz="1600" dirty="0">
                <a:latin typeface="Tw Cen MT Regular"/>
                <a:cs typeface="Leander"/>
              </a:rPr>
              <a:t>What brought you to this moment? What interested you in this course? </a:t>
            </a:r>
            <a:endParaRPr lang="en-US" sz="2000" dirty="0"/>
          </a:p>
        </p:txBody>
      </p:sp>
      <p:sp>
        <p:nvSpPr>
          <p:cNvPr id="8" name="Round Diagonal Corner Rectangle 7">
            <a:extLst>
              <a:ext uri="{FF2B5EF4-FFF2-40B4-BE49-F238E27FC236}">
                <a16:creationId xmlns:a16="http://schemas.microsoft.com/office/drawing/2014/main" id="{10387EC9-2B7B-E140-B462-51ED3449D956}"/>
              </a:ext>
            </a:extLst>
          </p:cNvPr>
          <p:cNvSpPr/>
          <p:nvPr/>
        </p:nvSpPr>
        <p:spPr>
          <a:xfrm>
            <a:off x="8572522" y="3575851"/>
            <a:ext cx="2654002" cy="2638199"/>
          </a:xfrm>
          <a:prstGeom prst="round2Diag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txBody>
          <a:bodyPr wrap="square">
            <a:noAutofit/>
          </a:bodyPr>
          <a:lstStyle/>
          <a:p>
            <a:r>
              <a:rPr lang="en-US" sz="2000" dirty="0">
                <a:latin typeface="Tw Cen MT Regular"/>
                <a:cs typeface="Leander"/>
              </a:rPr>
              <a:t>How much do you already </a:t>
            </a:r>
            <a:r>
              <a:rPr lang="en-US" sz="2000" b="1" dirty="0">
                <a:latin typeface="Tw Cen MT Regular"/>
                <a:cs typeface="Leander"/>
              </a:rPr>
              <a:t>know</a:t>
            </a:r>
            <a:r>
              <a:rPr lang="en-US" sz="2000" dirty="0">
                <a:latin typeface="Tw Cen MT Regular"/>
                <a:cs typeface="Leander"/>
              </a:rPr>
              <a:t> about PNI? </a:t>
            </a:r>
          </a:p>
          <a:p>
            <a:endParaRPr lang="en-US" sz="2000" dirty="0">
              <a:latin typeface="Tw Cen MT Regular"/>
              <a:cs typeface="Leander"/>
            </a:endParaRPr>
          </a:p>
          <a:p>
            <a:r>
              <a:rPr lang="en-US" sz="1600" dirty="0">
                <a:latin typeface="Tw Cen MT Regular"/>
                <a:cs typeface="Leander"/>
              </a:rPr>
              <a:t>What about story work in general? Research? Facilitation? Anything else you’d like to mention?</a:t>
            </a:r>
            <a:endParaRPr lang="en-US" sz="1600" dirty="0"/>
          </a:p>
        </p:txBody>
      </p:sp>
      <p:sp>
        <p:nvSpPr>
          <p:cNvPr id="9" name="Round Diagonal Corner Rectangle 8">
            <a:extLst>
              <a:ext uri="{FF2B5EF4-FFF2-40B4-BE49-F238E27FC236}">
                <a16:creationId xmlns:a16="http://schemas.microsoft.com/office/drawing/2014/main" id="{22C54B77-CC3A-F94D-84F9-C71FF54F2C68}"/>
              </a:ext>
            </a:extLst>
          </p:cNvPr>
          <p:cNvSpPr/>
          <p:nvPr/>
        </p:nvSpPr>
        <p:spPr>
          <a:xfrm>
            <a:off x="5767056" y="3126953"/>
            <a:ext cx="2595331" cy="2511213"/>
          </a:xfrm>
          <a:prstGeom prst="round2Diag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txBody>
          <a:bodyPr wrap="square">
            <a:noAutofit/>
          </a:bodyPr>
          <a:lstStyle/>
          <a:p>
            <a:r>
              <a:rPr lang="en-US" sz="2000" dirty="0">
                <a:latin typeface="Tw Cen MT Regular"/>
                <a:cs typeface="Leander"/>
              </a:rPr>
              <a:t>What do you want to </a:t>
            </a:r>
            <a:r>
              <a:rPr lang="en-US" sz="2000" b="1" dirty="0">
                <a:latin typeface="Tw Cen MT Regular"/>
                <a:cs typeface="Leander"/>
              </a:rPr>
              <a:t>get</a:t>
            </a:r>
            <a:r>
              <a:rPr lang="en-US" sz="2000" dirty="0">
                <a:latin typeface="Tw Cen MT Regular"/>
                <a:cs typeface="Leander"/>
              </a:rPr>
              <a:t> out of this course? </a:t>
            </a:r>
          </a:p>
          <a:p>
            <a:endParaRPr lang="en-US" sz="2000" dirty="0">
              <a:latin typeface="Tw Cen MT Regular"/>
              <a:cs typeface="Leander"/>
            </a:endParaRPr>
          </a:p>
          <a:p>
            <a:r>
              <a:rPr lang="en-US" sz="1600" dirty="0">
                <a:latin typeface="Tw Cen MT Regular"/>
                <a:cs typeface="Leander"/>
              </a:rPr>
              <a:t>What would you like to have at the end of it that you don’t have now?  </a:t>
            </a:r>
            <a:endParaRPr lang="en-US" sz="1600" dirty="0"/>
          </a:p>
        </p:txBody>
      </p:sp>
      <p:sp>
        <p:nvSpPr>
          <p:cNvPr id="11" name="Round Diagonal Corner Rectangle 10">
            <a:extLst>
              <a:ext uri="{FF2B5EF4-FFF2-40B4-BE49-F238E27FC236}">
                <a16:creationId xmlns:a16="http://schemas.microsoft.com/office/drawing/2014/main" id="{78D92F73-1E11-7E4B-9C7D-640DC0580C57}"/>
              </a:ext>
            </a:extLst>
          </p:cNvPr>
          <p:cNvSpPr/>
          <p:nvPr/>
        </p:nvSpPr>
        <p:spPr>
          <a:xfrm>
            <a:off x="664463" y="2275036"/>
            <a:ext cx="2342324" cy="1748943"/>
          </a:xfrm>
          <a:prstGeom prst="round2Diag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txBody>
          <a:bodyPr wrap="square">
            <a:noAutofit/>
          </a:bodyPr>
          <a:lstStyle/>
          <a:p>
            <a:r>
              <a:rPr lang="en-US" sz="2000" b="1" dirty="0">
                <a:latin typeface="Tw Cen MT Regular"/>
                <a:cs typeface="Leander"/>
              </a:rPr>
              <a:t>Where</a:t>
            </a:r>
            <a:r>
              <a:rPr lang="en-US" sz="2000" dirty="0">
                <a:latin typeface="Tw Cen MT Regular"/>
                <a:cs typeface="Leander"/>
              </a:rPr>
              <a:t> are you, geographically speaking? </a:t>
            </a:r>
          </a:p>
          <a:p>
            <a:endParaRPr lang="en-US" sz="1600" dirty="0">
              <a:latin typeface="Tw Cen MT Regular"/>
              <a:cs typeface="Leander"/>
            </a:endParaRPr>
          </a:p>
          <a:p>
            <a:r>
              <a:rPr lang="en-US" sz="1600" dirty="0">
                <a:latin typeface="Tw Cen MT Regular"/>
                <a:cs typeface="Leander"/>
              </a:rPr>
              <a:t>Where do you live? </a:t>
            </a:r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D5F830-1C72-00AD-1591-C2A7087EDF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477670" y="6237024"/>
            <a:ext cx="973667" cy="274320"/>
          </a:xfrm>
        </p:spPr>
        <p:txBody>
          <a:bodyPr/>
          <a:lstStyle/>
          <a:p>
            <a:pPr algn="r"/>
            <a:fld id="{4FAB73BC-B049-4115-A692-8D63A059BFB8}" type="slidenum">
              <a:rPr lang="en-US" sz="1600" dirty="0"/>
              <a:pPr algn="r"/>
              <a:t>2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7567825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613633-8950-E047-BACA-90090A9A49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6" y="564896"/>
            <a:ext cx="10863074" cy="1499616"/>
          </a:xfrm>
        </p:spPr>
        <p:txBody>
          <a:bodyPr/>
          <a:lstStyle/>
          <a:p>
            <a:r>
              <a:rPr lang="en-US">
                <a:solidFill>
                  <a:schemeClr val="accent2">
                    <a:lumMod val="75000"/>
                  </a:schemeClr>
                </a:solidFill>
              </a:rPr>
              <a:t>Online meetings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08B6B59-2FC7-EE41-A69E-A86D1E3F71B2}"/>
              </a:ext>
            </a:extLst>
          </p:cNvPr>
          <p:cNvSpPr txBox="1"/>
          <p:nvPr/>
        </p:nvSpPr>
        <p:spPr>
          <a:xfrm>
            <a:off x="841245" y="1763810"/>
            <a:ext cx="69895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Your course meetings</a:t>
            </a:r>
            <a:r>
              <a:rPr lang="en-US" b="1" dirty="0"/>
              <a:t> </a:t>
            </a:r>
            <a:r>
              <a:rPr lang="en-US" dirty="0"/>
              <a:t>should take place once a week.</a:t>
            </a:r>
            <a:r>
              <a:rPr lang="en-US" b="1" dirty="0">
                <a:solidFill>
                  <a:schemeClr val="accent5"/>
                </a:solidFill>
              </a:rPr>
              <a:t> </a:t>
            </a:r>
            <a:r>
              <a:rPr lang="en-US" dirty="0"/>
              <a:t>Each meeting should be </a:t>
            </a:r>
            <a:r>
              <a:rPr lang="en-US" b="1" dirty="0"/>
              <a:t>three hours</a:t>
            </a:r>
            <a:r>
              <a:rPr lang="en-US" b="1"/>
              <a:t> </a:t>
            </a:r>
            <a:r>
              <a:rPr lang="en-US"/>
              <a:t>long. In each meeting, follow this rough schedule.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6CFEF75-776C-8D42-826F-BAA3399BFEEB}"/>
              </a:ext>
            </a:extLst>
          </p:cNvPr>
          <p:cNvSpPr/>
          <p:nvPr/>
        </p:nvSpPr>
        <p:spPr>
          <a:xfrm>
            <a:off x="841245" y="3506566"/>
            <a:ext cx="2373775" cy="215901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>
                <a:solidFill>
                  <a:schemeClr val="tx1"/>
                </a:solidFill>
              </a:rPr>
              <a:t>Talk about what happened when you carried out the previous outside-of-class activity (if there was one). Give everyone a chance to share their experiences.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BB04A8A-E3F7-5344-A815-2D4F3F1205FF}"/>
              </a:ext>
            </a:extLst>
          </p:cNvPr>
          <p:cNvSpPr/>
          <p:nvPr/>
        </p:nvSpPr>
        <p:spPr>
          <a:xfrm>
            <a:off x="841245" y="2809342"/>
            <a:ext cx="1376837" cy="61517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>
                <a:solidFill>
                  <a:schemeClr val="tx1"/>
                </a:solidFill>
              </a:rPr>
              <a:t>Check in</a:t>
            </a:r>
          </a:p>
          <a:p>
            <a:r>
              <a:rPr lang="en-US" b="1">
                <a:solidFill>
                  <a:schemeClr val="tx1"/>
                </a:solidFill>
              </a:rPr>
              <a:t>20 minutes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0A60D8D-97E2-F049-A00E-2FA5DC6C5A0D}"/>
              </a:ext>
            </a:extLst>
          </p:cNvPr>
          <p:cNvSpPr/>
          <p:nvPr/>
        </p:nvSpPr>
        <p:spPr>
          <a:xfrm>
            <a:off x="5865431" y="3506385"/>
            <a:ext cx="3458539" cy="321831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>
                <a:solidFill>
                  <a:schemeClr val="tx1"/>
                </a:solidFill>
              </a:rPr>
              <a:t>Participate in the week’s sandbox exercise together. </a:t>
            </a:r>
          </a:p>
          <a:p>
            <a:endParaRPr lang="en-US">
              <a:solidFill>
                <a:schemeClr val="tx1"/>
              </a:solidFill>
            </a:endParaRPr>
          </a:p>
          <a:p>
            <a:r>
              <a:rPr lang="en-US">
                <a:solidFill>
                  <a:schemeClr val="tx1"/>
                </a:solidFill>
              </a:rPr>
              <a:t>Because this is a self-running course, </a:t>
            </a:r>
            <a:r>
              <a:rPr lang="en-US" b="1">
                <a:solidFill>
                  <a:schemeClr val="tx1"/>
                </a:solidFill>
              </a:rPr>
              <a:t>someone will need to read the sandbox instructions </a:t>
            </a:r>
            <a:r>
              <a:rPr lang="en-US">
                <a:solidFill>
                  <a:schemeClr val="tx1"/>
                </a:solidFill>
              </a:rPr>
              <a:t>before each meeting and facilitate each sandbox session. One or two people can do this for the whole course, or you can all take turns doing it.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213092D-C465-5848-A38A-D83A46F2C403}"/>
              </a:ext>
            </a:extLst>
          </p:cNvPr>
          <p:cNvSpPr/>
          <p:nvPr/>
        </p:nvSpPr>
        <p:spPr>
          <a:xfrm>
            <a:off x="5865431" y="2809342"/>
            <a:ext cx="2006022" cy="61517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>
                <a:solidFill>
                  <a:schemeClr val="tx1"/>
                </a:solidFill>
              </a:rPr>
              <a:t>Sandbox</a:t>
            </a:r>
          </a:p>
          <a:p>
            <a:r>
              <a:rPr lang="en-US" b="1">
                <a:solidFill>
                  <a:schemeClr val="tx1"/>
                </a:solidFill>
              </a:rPr>
              <a:t>90 minutes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C55C8714-0BBF-4595-639C-55B8B0E2A5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54453" y="6450384"/>
            <a:ext cx="973667" cy="274320"/>
          </a:xfrm>
        </p:spPr>
        <p:txBody>
          <a:bodyPr/>
          <a:lstStyle/>
          <a:p>
            <a:pPr algn="r"/>
            <a:fld id="{4FAB73BC-B049-4115-A692-8D63A059BFB8}" type="slidenum">
              <a:rPr lang="en-US" sz="1400" dirty="0"/>
              <a:pPr algn="r"/>
              <a:t>3</a:t>
            </a:fld>
            <a:endParaRPr lang="en-US" sz="14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BF91B0D-7B3A-A8C0-E506-7EC67561FC11}"/>
              </a:ext>
            </a:extLst>
          </p:cNvPr>
          <p:cNvSpPr/>
          <p:nvPr/>
        </p:nvSpPr>
        <p:spPr>
          <a:xfrm>
            <a:off x="3397104" y="3506566"/>
            <a:ext cx="2292316" cy="278653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>
                <a:solidFill>
                  <a:schemeClr val="tx1"/>
                </a:solidFill>
              </a:rPr>
              <a:t>Read the week’s chapter of </a:t>
            </a:r>
            <a:r>
              <a:rPr lang="en-US" b="1" i="1">
                <a:solidFill>
                  <a:schemeClr val="tx1"/>
                </a:solidFill>
              </a:rPr>
              <a:t>Working with Stories Simplified </a:t>
            </a:r>
            <a:r>
              <a:rPr lang="en-US">
                <a:solidFill>
                  <a:schemeClr val="tx1"/>
                </a:solidFill>
              </a:rPr>
              <a:t>together. Discuss as you read.</a:t>
            </a:r>
          </a:p>
          <a:p>
            <a:endParaRPr lang="en-US">
              <a:solidFill>
                <a:schemeClr val="tx1"/>
              </a:solidFill>
            </a:endParaRPr>
          </a:p>
          <a:p>
            <a:r>
              <a:rPr lang="en-US" sz="1600">
                <a:solidFill>
                  <a:schemeClr val="tx1"/>
                </a:solidFill>
              </a:rPr>
              <a:t>Look for </a:t>
            </a:r>
            <a:r>
              <a:rPr lang="en-US" sz="1600" i="1">
                <a:solidFill>
                  <a:schemeClr val="tx1"/>
                </a:solidFill>
              </a:rPr>
              <a:t>WWS-S at</a:t>
            </a:r>
            <a:r>
              <a:rPr lang="en-US" sz="1600">
                <a:solidFill>
                  <a:schemeClr val="tx1"/>
                </a:solidFill>
              </a:rPr>
              <a:t> </a:t>
            </a:r>
            <a:r>
              <a:rPr lang="en-US" sz="1600" b="1">
                <a:solidFill>
                  <a:schemeClr val="tx1"/>
                </a:solidFill>
              </a:rPr>
              <a:t>workingwithstories.org</a:t>
            </a:r>
            <a:r>
              <a:rPr lang="en-US" sz="160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B998E88-9E59-AA57-7784-7FA7C854C332}"/>
              </a:ext>
            </a:extLst>
          </p:cNvPr>
          <p:cNvSpPr/>
          <p:nvPr/>
        </p:nvSpPr>
        <p:spPr>
          <a:xfrm>
            <a:off x="3397104" y="2809342"/>
            <a:ext cx="2006022" cy="61518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>
                <a:solidFill>
                  <a:schemeClr val="tx1"/>
                </a:solidFill>
              </a:rPr>
              <a:t>Read and discuss</a:t>
            </a:r>
          </a:p>
          <a:p>
            <a:r>
              <a:rPr lang="en-US" b="1">
                <a:solidFill>
                  <a:schemeClr val="tx1"/>
                </a:solidFill>
              </a:rPr>
              <a:t>1 hour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05EA594-4052-8C9B-4A46-FE822B8E47F0}"/>
              </a:ext>
            </a:extLst>
          </p:cNvPr>
          <p:cNvSpPr/>
          <p:nvPr/>
        </p:nvSpPr>
        <p:spPr>
          <a:xfrm>
            <a:off x="9499981" y="3506387"/>
            <a:ext cx="2373775" cy="165880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>
                <a:solidFill>
                  <a:schemeClr val="tx1"/>
                </a:solidFill>
              </a:rPr>
              <a:t>Look over the instructions for the next outside-of-class activity (if there is one). Talk about your plans.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44E5D96-DB89-B910-3667-7E66DDCDDF2D}"/>
              </a:ext>
            </a:extLst>
          </p:cNvPr>
          <p:cNvSpPr/>
          <p:nvPr/>
        </p:nvSpPr>
        <p:spPr>
          <a:xfrm>
            <a:off x="9499981" y="2809342"/>
            <a:ext cx="2373775" cy="61517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>
                <a:solidFill>
                  <a:schemeClr val="tx1"/>
                </a:solidFill>
              </a:rPr>
              <a:t>Discuss next activity</a:t>
            </a:r>
          </a:p>
          <a:p>
            <a:r>
              <a:rPr lang="en-US" b="1">
                <a:solidFill>
                  <a:schemeClr val="tx1"/>
                </a:solidFill>
              </a:rPr>
              <a:t>10 minutes</a:t>
            </a:r>
          </a:p>
        </p:txBody>
      </p:sp>
    </p:spTree>
    <p:extLst>
      <p:ext uri="{BB962C8B-B14F-4D97-AF65-F5344CB8AC3E}">
        <p14:creationId xmlns:p14="http://schemas.microsoft.com/office/powerpoint/2010/main" val="16595423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613633-8950-E047-BACA-90090A9A49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0766" y="564896"/>
            <a:ext cx="10863074" cy="1499616"/>
          </a:xfrm>
        </p:spPr>
        <p:txBody>
          <a:bodyPr/>
          <a:lstStyle/>
          <a:p>
            <a:r>
              <a:rPr lang="en-US">
                <a:solidFill>
                  <a:schemeClr val="accent2">
                    <a:lumMod val="75000"/>
                  </a:schemeClr>
                </a:solidFill>
              </a:rPr>
              <a:t>Ground rules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28B5024-788F-A04F-90CF-04F18BCBC1F4}"/>
              </a:ext>
            </a:extLst>
          </p:cNvPr>
          <p:cNvSpPr txBox="1"/>
          <p:nvPr/>
        </p:nvSpPr>
        <p:spPr>
          <a:xfrm>
            <a:off x="1255641" y="4455881"/>
            <a:ext cx="477470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/>
              <a:t>Do </a:t>
            </a:r>
            <a:r>
              <a:rPr lang="en-US" sz="2000" b="1"/>
              <a:t>respect everyone’s time </a:t>
            </a:r>
            <a:r>
              <a:rPr lang="en-US" sz="2000"/>
              <a:t>and attention. Don’t dominate the discussion. Give everyone time to speak.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6C464D5-88F1-C544-98B8-B746636B0F5F}"/>
              </a:ext>
            </a:extLst>
          </p:cNvPr>
          <p:cNvSpPr txBox="1"/>
          <p:nvPr/>
        </p:nvSpPr>
        <p:spPr>
          <a:xfrm>
            <a:off x="6894743" y="4367707"/>
            <a:ext cx="426477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/>
              <a:t>Be respectfully curious</a:t>
            </a:r>
            <a:r>
              <a:rPr lang="en-US" sz="2000"/>
              <a:t>. Ask useful questions. Don’t insult or make fun of people or their mistakes.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098539B-3D43-054F-8AC5-006413F7C14D}"/>
              </a:ext>
            </a:extLst>
          </p:cNvPr>
          <p:cNvSpPr txBox="1"/>
          <p:nvPr/>
        </p:nvSpPr>
        <p:spPr>
          <a:xfrm>
            <a:off x="1255640" y="2863057"/>
            <a:ext cx="502806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/>
              <a:t>If you have agreed to facilitate a sandbox session, </a:t>
            </a:r>
            <a:r>
              <a:rPr lang="en-US" sz="2000" b="1"/>
              <a:t>familiarize yourself </a:t>
            </a:r>
            <a:r>
              <a:rPr lang="en-US" sz="2000"/>
              <a:t>with the relevant instructions beforehand.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1A90C53-5441-9D45-B8F2-7F34218682D6}"/>
              </a:ext>
            </a:extLst>
          </p:cNvPr>
          <p:cNvSpPr txBox="1"/>
          <p:nvPr/>
        </p:nvSpPr>
        <p:spPr>
          <a:xfrm>
            <a:off x="6894743" y="2864472"/>
            <a:ext cx="470289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Do put some time and energy into the activities! You will learn about PNI in this course, but only if you actually </a:t>
            </a:r>
            <a:r>
              <a:rPr lang="en-US" sz="2000" b="1" dirty="0"/>
              <a:t>do the work.</a:t>
            </a:r>
            <a:endParaRPr lang="en-US" sz="20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F07DE6A-CD7B-E941-8F26-C9379D0DBAF1}"/>
              </a:ext>
            </a:extLst>
          </p:cNvPr>
          <p:cNvSpPr txBox="1"/>
          <p:nvPr/>
        </p:nvSpPr>
        <p:spPr>
          <a:xfrm>
            <a:off x="810766" y="2387308"/>
            <a:ext cx="4628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>
                <a:solidFill>
                  <a:schemeClr val="accent2">
                    <a:lumMod val="75000"/>
                  </a:schemeClr>
                </a:solidFill>
              </a:rPr>
              <a:t>Before the online meetings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CC44D86-2D5F-2C4D-9159-22370E8F09F6}"/>
              </a:ext>
            </a:extLst>
          </p:cNvPr>
          <p:cNvSpPr txBox="1"/>
          <p:nvPr/>
        </p:nvSpPr>
        <p:spPr>
          <a:xfrm>
            <a:off x="810766" y="3980132"/>
            <a:ext cx="49304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>
                <a:solidFill>
                  <a:schemeClr val="accent2">
                    <a:lumMod val="75000"/>
                  </a:schemeClr>
                </a:solidFill>
              </a:rPr>
              <a:t>During the online meetings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18433E4-1565-A842-AFD0-67A4B42A737F}"/>
              </a:ext>
            </a:extLst>
          </p:cNvPr>
          <p:cNvSpPr txBox="1"/>
          <p:nvPr/>
        </p:nvSpPr>
        <p:spPr>
          <a:xfrm>
            <a:off x="6450789" y="2387308"/>
            <a:ext cx="47080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>
                <a:solidFill>
                  <a:schemeClr val="accent2">
                    <a:lumMod val="75000"/>
                  </a:schemeClr>
                </a:solidFill>
              </a:rPr>
              <a:t>In your outside-of-class activities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4E1C533-7B93-C04A-9D22-328F93A55D5F}"/>
              </a:ext>
            </a:extLst>
          </p:cNvPr>
          <p:cNvSpPr txBox="1"/>
          <p:nvPr/>
        </p:nvSpPr>
        <p:spPr>
          <a:xfrm>
            <a:off x="6450789" y="3895634"/>
            <a:ext cx="48826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>
                <a:solidFill>
                  <a:schemeClr val="accent2">
                    <a:lumMod val="75000"/>
                  </a:schemeClr>
                </a:solidFill>
              </a:rPr>
              <a:t>About other people’s activities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181BF64-D9E9-81F2-A73C-2A319287A6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23973" y="6450384"/>
            <a:ext cx="973667" cy="274320"/>
          </a:xfrm>
        </p:spPr>
        <p:txBody>
          <a:bodyPr/>
          <a:lstStyle/>
          <a:p>
            <a:pPr algn="r"/>
            <a:fld id="{4FAB73BC-B049-4115-A692-8D63A059BFB8}" type="slidenum">
              <a:rPr lang="en-US" sz="1400" dirty="0"/>
              <a:pPr algn="r"/>
              <a:t>4</a:t>
            </a:fld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3972777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637941-425D-CA37-C7DB-45C32D905E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74773" y="6358944"/>
            <a:ext cx="973667" cy="274320"/>
          </a:xfrm>
        </p:spPr>
        <p:txBody>
          <a:bodyPr/>
          <a:lstStyle/>
          <a:p>
            <a:pPr algn="r"/>
            <a:fld id="{4FAB73BC-B049-4115-A692-8D63A059BFB8}" type="slidenum">
              <a:rPr lang="en-US" sz="1400" dirty="0"/>
              <a:pPr algn="r"/>
              <a:t>5</a:t>
            </a:fld>
            <a:endParaRPr lang="en-US" sz="1400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6D9B837A-E36D-DDFE-761C-F07C9877C5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6" y="585216"/>
            <a:ext cx="10863074" cy="1499616"/>
          </a:xfrm>
        </p:spPr>
        <p:txBody>
          <a:bodyPr/>
          <a:lstStyle/>
          <a:p>
            <a:r>
              <a:rPr lang="en-US">
                <a:solidFill>
                  <a:schemeClr val="accent2">
                    <a:lumMod val="75000"/>
                  </a:schemeClr>
                </a:solidFill>
              </a:rPr>
              <a:t>Your Course materials</a:t>
            </a:r>
          </a:p>
        </p:txBody>
      </p:sp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C430B803-1401-BFDD-2C91-FF34FF44F57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80398276"/>
              </p:ext>
            </p:extLst>
          </p:nvPr>
        </p:nvGraphicFramePr>
        <p:xfrm>
          <a:off x="1172308" y="1969477"/>
          <a:ext cx="10339754" cy="40304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7089965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613633-8950-E047-BACA-90090A9A49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405" y="424854"/>
            <a:ext cx="10547190" cy="1499616"/>
          </a:xfrm>
        </p:spPr>
        <p:txBody>
          <a:bodyPr/>
          <a:lstStyle/>
          <a:p>
            <a:r>
              <a:rPr lang="en-US">
                <a:solidFill>
                  <a:schemeClr val="accent2">
                    <a:lumMod val="75000"/>
                  </a:schemeClr>
                </a:solidFill>
              </a:rPr>
              <a:t>outside-of-class activities</a:t>
            </a:r>
            <a:endParaRPr lang="en-US">
              <a:solidFill>
                <a:schemeClr val="accent5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58680A0-2F6C-514E-9F8D-71240DEDF26F}"/>
              </a:ext>
            </a:extLst>
          </p:cNvPr>
          <p:cNvSpPr/>
          <p:nvPr/>
        </p:nvSpPr>
        <p:spPr>
          <a:xfrm>
            <a:off x="327755" y="1558331"/>
            <a:ext cx="1879844" cy="376152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Week 1</a:t>
            </a:r>
          </a:p>
          <a:p>
            <a:pPr algn="ctr"/>
            <a:r>
              <a:rPr lang="en-US" b="1">
                <a:solidFill>
                  <a:schemeClr val="tx1"/>
                </a:solidFill>
              </a:rPr>
              <a:t>Introduction and Fundamentals</a:t>
            </a:r>
          </a:p>
          <a:p>
            <a:pPr algn="ctr"/>
            <a:endParaRPr lang="en-US">
              <a:solidFill>
                <a:schemeClr val="tx1"/>
              </a:solidFill>
            </a:endParaRPr>
          </a:p>
          <a:p>
            <a:pPr algn="ctr"/>
            <a:r>
              <a:rPr lang="en-US">
                <a:solidFill>
                  <a:schemeClr val="tx1"/>
                </a:solidFill>
              </a:rPr>
              <a:t>30+ minutes</a:t>
            </a:r>
          </a:p>
          <a:p>
            <a:pPr algn="ctr"/>
            <a:endParaRPr lang="en-US">
              <a:solidFill>
                <a:schemeClr val="tx1"/>
              </a:solidFill>
            </a:endParaRPr>
          </a:p>
          <a:p>
            <a:pPr algn="ctr"/>
            <a:r>
              <a:rPr lang="en-US">
                <a:solidFill>
                  <a:schemeClr val="tx1"/>
                </a:solidFill>
              </a:rPr>
              <a:t>Observe conversational storytelling with 2+ </a:t>
            </a:r>
            <a:r>
              <a:rPr lang="en-US" b="1">
                <a:solidFill>
                  <a:srgbClr val="FF0000"/>
                </a:solidFill>
              </a:rPr>
              <a:t>people</a:t>
            </a:r>
            <a:r>
              <a:rPr lang="en-US">
                <a:solidFill>
                  <a:schemeClr val="tx1"/>
                </a:solidFill>
              </a:rPr>
              <a:t>. Take some notes on what you see.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5845635-D3F1-6547-BB3F-CE7709951A69}"/>
              </a:ext>
            </a:extLst>
          </p:cNvPr>
          <p:cNvSpPr/>
          <p:nvPr/>
        </p:nvSpPr>
        <p:spPr>
          <a:xfrm>
            <a:off x="10707519" y="1558330"/>
            <a:ext cx="1243328" cy="209294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Week 4</a:t>
            </a:r>
          </a:p>
          <a:p>
            <a:pPr algn="ctr"/>
            <a:r>
              <a:rPr lang="en-US" b="1">
                <a:solidFill>
                  <a:schemeClr val="tx1"/>
                </a:solidFill>
              </a:rPr>
              <a:t>Return</a:t>
            </a:r>
          </a:p>
          <a:p>
            <a:pPr algn="ctr"/>
            <a:endParaRPr lang="en-US">
              <a:solidFill>
                <a:schemeClr val="tx1"/>
              </a:solidFill>
            </a:endParaRPr>
          </a:p>
          <a:p>
            <a:pPr algn="ctr"/>
            <a:r>
              <a:rPr lang="en-US">
                <a:solidFill>
                  <a:schemeClr val="tx1"/>
                </a:solidFill>
              </a:rPr>
              <a:t>No activity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6E409C0-0F2A-CC4A-85FF-FF7BD8CB5D9D}"/>
              </a:ext>
            </a:extLst>
          </p:cNvPr>
          <p:cNvSpPr/>
          <p:nvPr/>
        </p:nvSpPr>
        <p:spPr>
          <a:xfrm>
            <a:off x="6503937" y="1558330"/>
            <a:ext cx="4029510" cy="376152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Week 3</a:t>
            </a:r>
          </a:p>
          <a:p>
            <a:pPr algn="ctr"/>
            <a:r>
              <a:rPr lang="en-US" b="1">
                <a:solidFill>
                  <a:schemeClr val="tx1"/>
                </a:solidFill>
              </a:rPr>
              <a:t>Sensemaking</a:t>
            </a:r>
          </a:p>
          <a:p>
            <a:pPr algn="ctr"/>
            <a:endParaRPr lang="en-US">
              <a:solidFill>
                <a:schemeClr val="tx1"/>
              </a:solidFill>
            </a:endParaRPr>
          </a:p>
          <a:p>
            <a:pPr algn="ctr"/>
            <a:r>
              <a:rPr lang="en-US">
                <a:solidFill>
                  <a:schemeClr val="tx1"/>
                </a:solidFill>
              </a:rPr>
              <a:t>90+ minutes</a:t>
            </a:r>
          </a:p>
          <a:p>
            <a:pPr algn="ctr"/>
            <a:endParaRPr lang="en-US">
              <a:solidFill>
                <a:schemeClr val="tx1"/>
              </a:solidFill>
            </a:endParaRPr>
          </a:p>
          <a:p>
            <a:pPr algn="ctr"/>
            <a:r>
              <a:rPr lang="en-US">
                <a:solidFill>
                  <a:schemeClr val="tx1"/>
                </a:solidFill>
              </a:rPr>
              <a:t>Facilitate a sensemaking exercise with 2+ </a:t>
            </a:r>
            <a:r>
              <a:rPr lang="en-US" b="1">
                <a:solidFill>
                  <a:srgbClr val="FF0000"/>
                </a:solidFill>
              </a:rPr>
              <a:t>people</a:t>
            </a:r>
            <a:r>
              <a:rPr lang="en-US">
                <a:solidFill>
                  <a:schemeClr val="tx1"/>
                </a:solidFill>
              </a:rPr>
              <a:t> who are not taking the course. </a:t>
            </a:r>
          </a:p>
          <a:p>
            <a:pPr algn="ctr"/>
            <a:endParaRPr lang="en-US">
              <a:solidFill>
                <a:schemeClr val="tx1"/>
              </a:solidFill>
            </a:endParaRPr>
          </a:p>
          <a:p>
            <a:pPr algn="ctr"/>
            <a:r>
              <a:rPr lang="en-US">
                <a:solidFill>
                  <a:schemeClr val="tx1"/>
                </a:solidFill>
              </a:rPr>
              <a:t>Take some notes on what happened. Prepare to use the things people built in the next sandbox session.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9D5D20-A22D-6E30-E12A-4B38B7BF3C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35612" y="6225950"/>
            <a:ext cx="973667" cy="274320"/>
          </a:xfrm>
        </p:spPr>
        <p:txBody>
          <a:bodyPr/>
          <a:lstStyle/>
          <a:p>
            <a:pPr algn="r"/>
            <a:fld id="{4FAB73BC-B049-4115-A692-8D63A059BFB8}" type="slidenum">
              <a:rPr lang="en-US" sz="1400" dirty="0"/>
              <a:pPr algn="r"/>
              <a:t>6</a:t>
            </a:fld>
            <a:endParaRPr lang="en-US" sz="14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8414FFA-D00B-F246-96FC-16E40BE6EE18}"/>
              </a:ext>
            </a:extLst>
          </p:cNvPr>
          <p:cNvSpPr/>
          <p:nvPr/>
        </p:nvSpPr>
        <p:spPr>
          <a:xfrm>
            <a:off x="2351396" y="1558331"/>
            <a:ext cx="4008744" cy="376152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Week 2</a:t>
            </a:r>
          </a:p>
          <a:p>
            <a:pPr algn="ctr"/>
            <a:r>
              <a:rPr lang="en-US" b="1">
                <a:solidFill>
                  <a:schemeClr val="tx1"/>
                </a:solidFill>
              </a:rPr>
              <a:t>Story collection</a:t>
            </a:r>
          </a:p>
          <a:p>
            <a:pPr algn="ctr"/>
            <a:endParaRPr lang="en-US">
              <a:solidFill>
                <a:schemeClr val="tx1"/>
              </a:solidFill>
            </a:endParaRPr>
          </a:p>
          <a:p>
            <a:pPr algn="ctr"/>
            <a:r>
              <a:rPr lang="en-US">
                <a:solidFill>
                  <a:schemeClr val="tx1"/>
                </a:solidFill>
              </a:rPr>
              <a:t>60+ minutes</a:t>
            </a:r>
          </a:p>
          <a:p>
            <a:pPr algn="ctr"/>
            <a:endParaRPr lang="en-US">
              <a:solidFill>
                <a:schemeClr val="tx1"/>
              </a:solidFill>
            </a:endParaRPr>
          </a:p>
          <a:p>
            <a:pPr algn="ctr"/>
            <a:r>
              <a:rPr lang="en-US">
                <a:solidFill>
                  <a:schemeClr val="tx1"/>
                </a:solidFill>
              </a:rPr>
              <a:t>Facilitate a story-sharing exercise with 3+ </a:t>
            </a:r>
            <a:r>
              <a:rPr lang="en-US" b="1">
                <a:solidFill>
                  <a:srgbClr val="FF0000"/>
                </a:solidFill>
              </a:rPr>
              <a:t>people</a:t>
            </a:r>
            <a:r>
              <a:rPr lang="en-US">
                <a:solidFill>
                  <a:schemeClr val="tx1"/>
                </a:solidFill>
              </a:rPr>
              <a:t> who are not taking the course. </a:t>
            </a:r>
          </a:p>
          <a:p>
            <a:pPr algn="ctr"/>
            <a:endParaRPr lang="en-US">
              <a:solidFill>
                <a:schemeClr val="tx1"/>
              </a:solidFill>
            </a:endParaRPr>
          </a:p>
          <a:p>
            <a:pPr algn="ctr"/>
            <a:r>
              <a:rPr lang="en-US">
                <a:solidFill>
                  <a:schemeClr val="tx1"/>
                </a:solidFill>
              </a:rPr>
              <a:t>Ask your participants to fill out story forms. Add the stories to the course’s common document.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0BEFA964-34DA-81B6-4288-8C4513174668}"/>
              </a:ext>
            </a:extLst>
          </p:cNvPr>
          <p:cNvSpPr/>
          <p:nvPr/>
        </p:nvSpPr>
        <p:spPr>
          <a:xfrm>
            <a:off x="3330536" y="5451231"/>
            <a:ext cx="6223772" cy="1160584"/>
          </a:xfrm>
          <a:prstGeom prst="rect">
            <a:avLst/>
          </a:prstGeom>
          <a:solidFill>
            <a:srgbClr val="FFD579"/>
          </a:solidFill>
          <a:ln>
            <a:solidFill>
              <a:schemeClr val="accent2">
                <a:lumMod val="75000"/>
              </a:schemeClr>
            </a:solidFill>
          </a:ln>
        </p:spPr>
        <p:txBody>
          <a:bodyPr wrap="square" anchor="ctr">
            <a:noAutofit/>
          </a:bodyPr>
          <a:lstStyle/>
          <a:p>
            <a:pPr algn="ctr"/>
            <a:r>
              <a:rPr lang="en-US" b="1"/>
              <a:t>Ask a few friends</a:t>
            </a:r>
            <a:r>
              <a:rPr lang="en-US"/>
              <a:t>, colleagues, or family members who are not taking the course to help you do these activities. You can ask the same people every time, different people every time, or a mix. </a:t>
            </a:r>
          </a:p>
        </p:txBody>
      </p:sp>
    </p:spTree>
    <p:extLst>
      <p:ext uri="{BB962C8B-B14F-4D97-AF65-F5344CB8AC3E}">
        <p14:creationId xmlns:p14="http://schemas.microsoft.com/office/powerpoint/2010/main" val="405295575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Custom 1">
      <a:dk1>
        <a:srgbClr val="000000"/>
      </a:dk1>
      <a:lt1>
        <a:srgbClr val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407AA9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>
    <a:txDef>
      <a:spPr/>
      <a:bodyPr vert="horz" lIns="91440" tIns="45720" rIns="91440" bIns="45720" rtlCol="0" anchor="ctr">
        <a:normAutofit/>
      </a:bodyPr>
      <a:lstStyle>
        <a:defPPr algn="l">
          <a:defRPr dirty="0">
            <a:solidFill>
              <a:schemeClr val="accent2">
                <a:lumMod val="75000"/>
              </a:schemeClr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{9287C01A-215E-B54E-A4FC-6C8A8A4C1E8A}tf10001061</Template>
  <TotalTime>81459</TotalTime>
  <Words>623</Words>
  <Application>Microsoft Macintosh PowerPoint</Application>
  <PresentationFormat>Widescreen</PresentationFormat>
  <Paragraphs>95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Calibri</vt:lpstr>
      <vt:lpstr>Tw Cen MT</vt:lpstr>
      <vt:lpstr>Tw Cen MT Condensed</vt:lpstr>
      <vt:lpstr>Tw Cen MT Regular</vt:lpstr>
      <vt:lpstr>Wingdings 3</vt:lpstr>
      <vt:lpstr>Integral</vt:lpstr>
      <vt:lpstr>Introduction to the  PNI Practicum </vt:lpstr>
      <vt:lpstr>About you</vt:lpstr>
      <vt:lpstr>Online meetings</vt:lpstr>
      <vt:lpstr>Ground rules</vt:lpstr>
      <vt:lpstr>Your Course materials</vt:lpstr>
      <vt:lpstr>outside-of-class activities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PNI Practicum Course Introduction</dc:title>
  <dc:subject>Participatory Narrative Inquiry</dc:subject>
  <dc:creator>Cynthia Kurtz</dc:creator>
  <cp:keywords/>
  <dc:description/>
  <cp:lastModifiedBy>Cynthia Kurtz</cp:lastModifiedBy>
  <cp:revision>1755</cp:revision>
  <cp:lastPrinted>2022-10-03T04:07:11Z</cp:lastPrinted>
  <dcterms:created xsi:type="dcterms:W3CDTF">2022-02-15T19:00:52Z</dcterms:created>
  <dcterms:modified xsi:type="dcterms:W3CDTF">2023-11-28T16:40:18Z</dcterms:modified>
  <cp:category/>
</cp:coreProperties>
</file>