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6"/>
  </p:notesMasterIdLst>
  <p:handoutMasterIdLst>
    <p:handoutMasterId r:id="rId17"/>
  </p:handoutMasterIdLst>
  <p:sldIdLst>
    <p:sldId id="358" r:id="rId2"/>
    <p:sldId id="378" r:id="rId3"/>
    <p:sldId id="373" r:id="rId4"/>
    <p:sldId id="375" r:id="rId5"/>
    <p:sldId id="376" r:id="rId6"/>
    <p:sldId id="377" r:id="rId7"/>
    <p:sldId id="372" r:id="rId8"/>
    <p:sldId id="374" r:id="rId9"/>
    <p:sldId id="379" r:id="rId10"/>
    <p:sldId id="380" r:id="rId11"/>
    <p:sldId id="381" r:id="rId12"/>
    <p:sldId id="382" r:id="rId13"/>
    <p:sldId id="383" r:id="rId14"/>
    <p:sldId id="38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A9"/>
    <a:srgbClr val="FFD579"/>
    <a:srgbClr val="F1ECBF"/>
    <a:srgbClr val="00D142"/>
    <a:srgbClr val="AA7900"/>
    <a:srgbClr val="E9F1F6"/>
    <a:srgbClr val="D9F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45"/>
    <p:restoredTop sz="93362"/>
  </p:normalViewPr>
  <p:slideViewPr>
    <p:cSldViewPr snapToGrid="0" snapToObjects="1">
      <p:cViewPr varScale="1">
        <p:scale>
          <a:sx n="109" d="100"/>
          <a:sy n="109" d="100"/>
        </p:scale>
        <p:origin x="1464" y="184"/>
      </p:cViewPr>
      <p:guideLst/>
    </p:cSldViewPr>
  </p:slideViewPr>
  <p:outlineViewPr>
    <p:cViewPr>
      <p:scale>
        <a:sx n="33" d="100"/>
        <a:sy n="33" d="100"/>
      </p:scale>
      <p:origin x="0" y="-72288"/>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08F752-BE2E-4743-A4A1-C44A5C500C77}" type="doc">
      <dgm:prSet loTypeId="urn:microsoft.com/office/officeart/2005/8/layout/process1" loCatId="" qsTypeId="urn:microsoft.com/office/officeart/2005/8/quickstyle/simple1" qsCatId="simple" csTypeId="urn:microsoft.com/office/officeart/2005/8/colors/accent1_1" csCatId="accent1" phldr="1"/>
      <dgm:spPr/>
    </dgm:pt>
    <dgm:pt modelId="{3EA3043B-DCD4-F34B-B3D5-298E9276E940}">
      <dgm:prSet phldrT="[Text]"/>
      <dgm:spPr/>
      <dgm:t>
        <a:bodyPr/>
        <a:lstStyle/>
        <a:p>
          <a:pPr>
            <a:buFont typeface="+mj-lt"/>
            <a:buAutoNum type="arabicPeriod"/>
          </a:pPr>
          <a:r>
            <a:rPr lang="en-US" dirty="0">
              <a:latin typeface="Tw Cen MT Regular"/>
            </a:rPr>
            <a:t>Look at the questions next to the graph. Talk about them. </a:t>
          </a:r>
        </a:p>
        <a:p>
          <a:pPr>
            <a:buFont typeface="+mj-lt"/>
            <a:buAutoNum type="arabicPeriod"/>
          </a:pPr>
          <a:r>
            <a:rPr lang="en-US" b="1" dirty="0">
              <a:solidFill>
                <a:srgbClr val="C00000"/>
              </a:solidFill>
              <a:latin typeface="Tw Cen MT Regular"/>
            </a:rPr>
            <a:t>DO NOT CLICK THE HYPERLINK </a:t>
          </a:r>
          <a:r>
            <a:rPr lang="en-US" dirty="0">
              <a:latin typeface="Tw Cen MT Regular"/>
            </a:rPr>
            <a:t>until you have finished discussing the situation.</a:t>
          </a:r>
          <a:endParaRPr lang="en-US"/>
        </a:p>
      </dgm:t>
    </dgm:pt>
    <dgm:pt modelId="{F704A659-8F22-A148-8C26-655DAA9F8B7D}" type="parTrans" cxnId="{F70F8AE6-42C1-9143-B79A-689E33F561AE}">
      <dgm:prSet/>
      <dgm:spPr/>
      <dgm:t>
        <a:bodyPr/>
        <a:lstStyle/>
        <a:p>
          <a:endParaRPr lang="en-US"/>
        </a:p>
      </dgm:t>
    </dgm:pt>
    <dgm:pt modelId="{0219F44B-B44E-E740-931C-1006DC2FF194}" type="sibTrans" cxnId="{F70F8AE6-42C1-9143-B79A-689E33F561AE}">
      <dgm:prSet/>
      <dgm:spPr/>
      <dgm:t>
        <a:bodyPr/>
        <a:lstStyle/>
        <a:p>
          <a:endParaRPr lang="en-US"/>
        </a:p>
      </dgm:t>
    </dgm:pt>
    <dgm:pt modelId="{19D453B3-71AD-7340-B2A8-9D7A1BE1DDA5}">
      <dgm:prSet/>
      <dgm:spPr/>
      <dgm:t>
        <a:bodyPr/>
        <a:lstStyle/>
        <a:p>
          <a:r>
            <a:rPr lang="en-US" dirty="0">
              <a:latin typeface="Tw Cen MT Regular"/>
            </a:rPr>
            <a:t>Look at each graph. Talk about what you see.</a:t>
          </a:r>
        </a:p>
      </dgm:t>
    </dgm:pt>
    <dgm:pt modelId="{993D7ED2-E724-4E4B-89B8-32E1E9B1D0D1}" type="parTrans" cxnId="{E2588795-E7A6-B847-A2AF-5E621F407DAB}">
      <dgm:prSet/>
      <dgm:spPr/>
      <dgm:t>
        <a:bodyPr/>
        <a:lstStyle/>
        <a:p>
          <a:endParaRPr lang="en-US"/>
        </a:p>
      </dgm:t>
    </dgm:pt>
    <dgm:pt modelId="{ABCAFF42-5133-5F40-9064-8A926933E515}" type="sibTrans" cxnId="{E2588795-E7A6-B847-A2AF-5E621F407DAB}">
      <dgm:prSet/>
      <dgm:spPr/>
      <dgm:t>
        <a:bodyPr/>
        <a:lstStyle/>
        <a:p>
          <a:endParaRPr lang="en-US"/>
        </a:p>
      </dgm:t>
    </dgm:pt>
    <dgm:pt modelId="{7DE7D4AB-6A02-ED47-A32F-7F3E5D3F1767}">
      <dgm:prSet/>
      <dgm:spPr/>
      <dgm:t>
        <a:bodyPr/>
        <a:lstStyle/>
        <a:p>
          <a:r>
            <a:rPr lang="en-US" dirty="0">
              <a:latin typeface="Tw Cen MT Regular"/>
            </a:rPr>
            <a:t>Click the hyperlink to read the story of what happened in the project.</a:t>
          </a:r>
          <a:endParaRPr lang="en-US"/>
        </a:p>
      </dgm:t>
    </dgm:pt>
    <dgm:pt modelId="{2179ABE4-84B5-6148-998E-163D50D37CAE}" type="parTrans" cxnId="{553CC84F-4B08-AA40-9170-000D7EC0B3FB}">
      <dgm:prSet/>
      <dgm:spPr/>
      <dgm:t>
        <a:bodyPr/>
        <a:lstStyle/>
        <a:p>
          <a:endParaRPr lang="en-US"/>
        </a:p>
      </dgm:t>
    </dgm:pt>
    <dgm:pt modelId="{0C972A2C-0818-9346-A9DB-DF4504F4D8D6}" type="sibTrans" cxnId="{553CC84F-4B08-AA40-9170-000D7EC0B3FB}">
      <dgm:prSet/>
      <dgm:spPr/>
      <dgm:t>
        <a:bodyPr/>
        <a:lstStyle/>
        <a:p>
          <a:endParaRPr lang="en-US"/>
        </a:p>
      </dgm:t>
    </dgm:pt>
    <dgm:pt modelId="{206A139B-2195-BD45-855B-E61DCAC0CD61}">
      <dgm:prSet/>
      <dgm:spPr/>
      <dgm:t>
        <a:bodyPr/>
        <a:lstStyle/>
        <a:p>
          <a:r>
            <a:rPr lang="en-US"/>
            <a:t>When you have read and discussed the story, click the hyperlink to move on to the next example.</a:t>
          </a:r>
        </a:p>
      </dgm:t>
    </dgm:pt>
    <dgm:pt modelId="{C842F638-E503-C04F-9AA3-36DDBFF1EC86}" type="parTrans" cxnId="{E6A02D97-E07A-C74E-8EA3-51E60EB5A821}">
      <dgm:prSet/>
      <dgm:spPr/>
      <dgm:t>
        <a:bodyPr/>
        <a:lstStyle/>
        <a:p>
          <a:endParaRPr lang="en-US"/>
        </a:p>
      </dgm:t>
    </dgm:pt>
    <dgm:pt modelId="{176B19B7-E65C-4647-9A8E-BE412776A694}" type="sibTrans" cxnId="{E6A02D97-E07A-C74E-8EA3-51E60EB5A821}">
      <dgm:prSet/>
      <dgm:spPr/>
      <dgm:t>
        <a:bodyPr/>
        <a:lstStyle/>
        <a:p>
          <a:endParaRPr lang="en-US"/>
        </a:p>
      </dgm:t>
    </dgm:pt>
    <dgm:pt modelId="{E2F8D035-CDD0-C74F-B79D-AD07E5162971}" type="pres">
      <dgm:prSet presAssocID="{8408F752-BE2E-4743-A4A1-C44A5C500C77}" presName="Name0" presStyleCnt="0">
        <dgm:presLayoutVars>
          <dgm:dir/>
          <dgm:resizeHandles val="exact"/>
        </dgm:presLayoutVars>
      </dgm:prSet>
      <dgm:spPr/>
    </dgm:pt>
    <dgm:pt modelId="{DF831586-6B4C-774E-80BB-58C663D61732}" type="pres">
      <dgm:prSet presAssocID="{19D453B3-71AD-7340-B2A8-9D7A1BE1DDA5}" presName="node" presStyleLbl="node1" presStyleIdx="0" presStyleCnt="4">
        <dgm:presLayoutVars>
          <dgm:bulletEnabled val="1"/>
        </dgm:presLayoutVars>
      </dgm:prSet>
      <dgm:spPr/>
    </dgm:pt>
    <dgm:pt modelId="{9B49BC8F-B96B-1245-802E-F10A199E2EEC}" type="pres">
      <dgm:prSet presAssocID="{ABCAFF42-5133-5F40-9064-8A926933E515}" presName="sibTrans" presStyleLbl="sibTrans2D1" presStyleIdx="0" presStyleCnt="3"/>
      <dgm:spPr/>
    </dgm:pt>
    <dgm:pt modelId="{1AEBCA6F-2B87-9B43-BE94-E19CA095F6B6}" type="pres">
      <dgm:prSet presAssocID="{ABCAFF42-5133-5F40-9064-8A926933E515}" presName="connectorText" presStyleLbl="sibTrans2D1" presStyleIdx="0" presStyleCnt="3"/>
      <dgm:spPr/>
    </dgm:pt>
    <dgm:pt modelId="{383B9572-5234-754D-993A-A650CC88A4B9}" type="pres">
      <dgm:prSet presAssocID="{3EA3043B-DCD4-F34B-B3D5-298E9276E940}" presName="node" presStyleLbl="node1" presStyleIdx="1" presStyleCnt="4">
        <dgm:presLayoutVars>
          <dgm:bulletEnabled val="1"/>
        </dgm:presLayoutVars>
      </dgm:prSet>
      <dgm:spPr/>
    </dgm:pt>
    <dgm:pt modelId="{6272A5BF-A956-F548-AF6A-966A1685AF4E}" type="pres">
      <dgm:prSet presAssocID="{0219F44B-B44E-E740-931C-1006DC2FF194}" presName="sibTrans" presStyleLbl="sibTrans2D1" presStyleIdx="1" presStyleCnt="3"/>
      <dgm:spPr/>
    </dgm:pt>
    <dgm:pt modelId="{8EA102D4-EC56-444F-B5C2-4B2735B0B869}" type="pres">
      <dgm:prSet presAssocID="{0219F44B-B44E-E740-931C-1006DC2FF194}" presName="connectorText" presStyleLbl="sibTrans2D1" presStyleIdx="1" presStyleCnt="3"/>
      <dgm:spPr/>
    </dgm:pt>
    <dgm:pt modelId="{AC5EEF0B-E3F4-9F41-9622-D8DAB8261F8A}" type="pres">
      <dgm:prSet presAssocID="{7DE7D4AB-6A02-ED47-A32F-7F3E5D3F1767}" presName="node" presStyleLbl="node1" presStyleIdx="2" presStyleCnt="4">
        <dgm:presLayoutVars>
          <dgm:bulletEnabled val="1"/>
        </dgm:presLayoutVars>
      </dgm:prSet>
      <dgm:spPr/>
    </dgm:pt>
    <dgm:pt modelId="{BDED0CEF-704A-AC41-BA78-F58CE5B1139A}" type="pres">
      <dgm:prSet presAssocID="{0C972A2C-0818-9346-A9DB-DF4504F4D8D6}" presName="sibTrans" presStyleLbl="sibTrans2D1" presStyleIdx="2" presStyleCnt="3"/>
      <dgm:spPr/>
    </dgm:pt>
    <dgm:pt modelId="{72A4C502-6650-1E46-8A98-98DA669CC576}" type="pres">
      <dgm:prSet presAssocID="{0C972A2C-0818-9346-A9DB-DF4504F4D8D6}" presName="connectorText" presStyleLbl="sibTrans2D1" presStyleIdx="2" presStyleCnt="3"/>
      <dgm:spPr/>
    </dgm:pt>
    <dgm:pt modelId="{E1E99E14-4BBE-D64E-BDFC-9C2EAC1E58E8}" type="pres">
      <dgm:prSet presAssocID="{206A139B-2195-BD45-855B-E61DCAC0CD61}" presName="node" presStyleLbl="node1" presStyleIdx="3" presStyleCnt="4">
        <dgm:presLayoutVars>
          <dgm:bulletEnabled val="1"/>
        </dgm:presLayoutVars>
      </dgm:prSet>
      <dgm:spPr/>
    </dgm:pt>
  </dgm:ptLst>
  <dgm:cxnLst>
    <dgm:cxn modelId="{0A546E20-EA19-C642-B4CE-B73AA4554ACB}" type="presOf" srcId="{8408F752-BE2E-4743-A4A1-C44A5C500C77}" destId="{E2F8D035-CDD0-C74F-B79D-AD07E5162971}" srcOrd="0" destOrd="0" presId="urn:microsoft.com/office/officeart/2005/8/layout/process1"/>
    <dgm:cxn modelId="{4EF68C38-F3EA-5648-B1E5-C419CEC56E8A}" type="presOf" srcId="{3EA3043B-DCD4-F34B-B3D5-298E9276E940}" destId="{383B9572-5234-754D-993A-A650CC88A4B9}" srcOrd="0" destOrd="0" presId="urn:microsoft.com/office/officeart/2005/8/layout/process1"/>
    <dgm:cxn modelId="{553CC84F-4B08-AA40-9170-000D7EC0B3FB}" srcId="{8408F752-BE2E-4743-A4A1-C44A5C500C77}" destId="{7DE7D4AB-6A02-ED47-A32F-7F3E5D3F1767}" srcOrd="2" destOrd="0" parTransId="{2179ABE4-84B5-6148-998E-163D50D37CAE}" sibTransId="{0C972A2C-0818-9346-A9DB-DF4504F4D8D6}"/>
    <dgm:cxn modelId="{5F6C8958-AF7A-6949-A7EF-A096E10F90D5}" type="presOf" srcId="{ABCAFF42-5133-5F40-9064-8A926933E515}" destId="{9B49BC8F-B96B-1245-802E-F10A199E2EEC}" srcOrd="0" destOrd="0" presId="urn:microsoft.com/office/officeart/2005/8/layout/process1"/>
    <dgm:cxn modelId="{EA4B0059-EDBB-D842-BC1C-A3731293E8E9}" type="presOf" srcId="{7DE7D4AB-6A02-ED47-A32F-7F3E5D3F1767}" destId="{AC5EEF0B-E3F4-9F41-9622-D8DAB8261F8A}" srcOrd="0" destOrd="0" presId="urn:microsoft.com/office/officeart/2005/8/layout/process1"/>
    <dgm:cxn modelId="{4460B86C-60FF-5947-931F-5214786F5395}" type="presOf" srcId="{19D453B3-71AD-7340-B2A8-9D7A1BE1DDA5}" destId="{DF831586-6B4C-774E-80BB-58C663D61732}" srcOrd="0" destOrd="0" presId="urn:microsoft.com/office/officeart/2005/8/layout/process1"/>
    <dgm:cxn modelId="{F9B43578-17DC-1E4D-8079-69D4DD456F12}" type="presOf" srcId="{ABCAFF42-5133-5F40-9064-8A926933E515}" destId="{1AEBCA6F-2B87-9B43-BE94-E19CA095F6B6}" srcOrd="1" destOrd="0" presId="urn:microsoft.com/office/officeart/2005/8/layout/process1"/>
    <dgm:cxn modelId="{DBD9488A-7D29-AA45-884D-870BF5D8C15B}" type="presOf" srcId="{206A139B-2195-BD45-855B-E61DCAC0CD61}" destId="{E1E99E14-4BBE-D64E-BDFC-9C2EAC1E58E8}" srcOrd="0" destOrd="0" presId="urn:microsoft.com/office/officeart/2005/8/layout/process1"/>
    <dgm:cxn modelId="{E2588795-E7A6-B847-A2AF-5E621F407DAB}" srcId="{8408F752-BE2E-4743-A4A1-C44A5C500C77}" destId="{19D453B3-71AD-7340-B2A8-9D7A1BE1DDA5}" srcOrd="0" destOrd="0" parTransId="{993D7ED2-E724-4E4B-89B8-32E1E9B1D0D1}" sibTransId="{ABCAFF42-5133-5F40-9064-8A926933E515}"/>
    <dgm:cxn modelId="{E6A02D97-E07A-C74E-8EA3-51E60EB5A821}" srcId="{8408F752-BE2E-4743-A4A1-C44A5C500C77}" destId="{206A139B-2195-BD45-855B-E61DCAC0CD61}" srcOrd="3" destOrd="0" parTransId="{C842F638-E503-C04F-9AA3-36DDBFF1EC86}" sibTransId="{176B19B7-E65C-4647-9A8E-BE412776A694}"/>
    <dgm:cxn modelId="{F51063AC-844B-624D-847A-9131810719FB}" type="presOf" srcId="{0C972A2C-0818-9346-A9DB-DF4504F4D8D6}" destId="{BDED0CEF-704A-AC41-BA78-F58CE5B1139A}" srcOrd="0" destOrd="0" presId="urn:microsoft.com/office/officeart/2005/8/layout/process1"/>
    <dgm:cxn modelId="{5C6448BB-4DE0-F64E-BAD7-70FFF157C216}" type="presOf" srcId="{0219F44B-B44E-E740-931C-1006DC2FF194}" destId="{8EA102D4-EC56-444F-B5C2-4B2735B0B869}" srcOrd="1" destOrd="0" presId="urn:microsoft.com/office/officeart/2005/8/layout/process1"/>
    <dgm:cxn modelId="{F70F8AE6-42C1-9143-B79A-689E33F561AE}" srcId="{8408F752-BE2E-4743-A4A1-C44A5C500C77}" destId="{3EA3043B-DCD4-F34B-B3D5-298E9276E940}" srcOrd="1" destOrd="0" parTransId="{F704A659-8F22-A148-8C26-655DAA9F8B7D}" sibTransId="{0219F44B-B44E-E740-931C-1006DC2FF194}"/>
    <dgm:cxn modelId="{4A33A4EB-E673-064B-B8A6-F5043865FD02}" type="presOf" srcId="{0219F44B-B44E-E740-931C-1006DC2FF194}" destId="{6272A5BF-A956-F548-AF6A-966A1685AF4E}" srcOrd="0" destOrd="0" presId="urn:microsoft.com/office/officeart/2005/8/layout/process1"/>
    <dgm:cxn modelId="{69C465F3-3002-F34C-97BF-5ED69A90E035}" type="presOf" srcId="{0C972A2C-0818-9346-A9DB-DF4504F4D8D6}" destId="{72A4C502-6650-1E46-8A98-98DA669CC576}" srcOrd="1" destOrd="0" presId="urn:microsoft.com/office/officeart/2005/8/layout/process1"/>
    <dgm:cxn modelId="{60D328F0-BFFF-A345-ABA4-BF3F5819D9E3}" type="presParOf" srcId="{E2F8D035-CDD0-C74F-B79D-AD07E5162971}" destId="{DF831586-6B4C-774E-80BB-58C663D61732}" srcOrd="0" destOrd="0" presId="urn:microsoft.com/office/officeart/2005/8/layout/process1"/>
    <dgm:cxn modelId="{10448CB6-079C-4F43-A5BB-7B8339875F60}" type="presParOf" srcId="{E2F8D035-CDD0-C74F-B79D-AD07E5162971}" destId="{9B49BC8F-B96B-1245-802E-F10A199E2EEC}" srcOrd="1" destOrd="0" presId="urn:microsoft.com/office/officeart/2005/8/layout/process1"/>
    <dgm:cxn modelId="{756B45DE-5746-B642-A80C-21B5DF706B37}" type="presParOf" srcId="{9B49BC8F-B96B-1245-802E-F10A199E2EEC}" destId="{1AEBCA6F-2B87-9B43-BE94-E19CA095F6B6}" srcOrd="0" destOrd="0" presId="urn:microsoft.com/office/officeart/2005/8/layout/process1"/>
    <dgm:cxn modelId="{1729B6EB-8404-9643-B5A3-00E2628F2B72}" type="presParOf" srcId="{E2F8D035-CDD0-C74F-B79D-AD07E5162971}" destId="{383B9572-5234-754D-993A-A650CC88A4B9}" srcOrd="2" destOrd="0" presId="urn:microsoft.com/office/officeart/2005/8/layout/process1"/>
    <dgm:cxn modelId="{F89A9969-201D-5240-81C1-80731303EFDE}" type="presParOf" srcId="{E2F8D035-CDD0-C74F-B79D-AD07E5162971}" destId="{6272A5BF-A956-F548-AF6A-966A1685AF4E}" srcOrd="3" destOrd="0" presId="urn:microsoft.com/office/officeart/2005/8/layout/process1"/>
    <dgm:cxn modelId="{61FF7F68-C9F4-FB43-A341-1C17AAAD81AC}" type="presParOf" srcId="{6272A5BF-A956-F548-AF6A-966A1685AF4E}" destId="{8EA102D4-EC56-444F-B5C2-4B2735B0B869}" srcOrd="0" destOrd="0" presId="urn:microsoft.com/office/officeart/2005/8/layout/process1"/>
    <dgm:cxn modelId="{E9B2993A-6757-4A43-840E-E494567F1842}" type="presParOf" srcId="{E2F8D035-CDD0-C74F-B79D-AD07E5162971}" destId="{AC5EEF0B-E3F4-9F41-9622-D8DAB8261F8A}" srcOrd="4" destOrd="0" presId="urn:microsoft.com/office/officeart/2005/8/layout/process1"/>
    <dgm:cxn modelId="{AB0BEC30-290C-774D-B7B9-1444C7E634D3}" type="presParOf" srcId="{E2F8D035-CDD0-C74F-B79D-AD07E5162971}" destId="{BDED0CEF-704A-AC41-BA78-F58CE5B1139A}" srcOrd="5" destOrd="0" presId="urn:microsoft.com/office/officeart/2005/8/layout/process1"/>
    <dgm:cxn modelId="{CAFC8FF6-771E-C445-8FB7-51037A35CEBA}" type="presParOf" srcId="{BDED0CEF-704A-AC41-BA78-F58CE5B1139A}" destId="{72A4C502-6650-1E46-8A98-98DA669CC576}" srcOrd="0" destOrd="0" presId="urn:microsoft.com/office/officeart/2005/8/layout/process1"/>
    <dgm:cxn modelId="{A5D02C88-A0A0-BD41-8902-E195D1FEB885}" type="presParOf" srcId="{E2F8D035-CDD0-C74F-B79D-AD07E5162971}" destId="{E1E99E14-4BBE-D64E-BDFC-9C2EAC1E58E8}"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31586-6B4C-774E-80BB-58C663D61732}">
      <dsp:nvSpPr>
        <dsp:cNvPr id="0" name=""/>
        <dsp:cNvSpPr/>
      </dsp:nvSpPr>
      <dsp:spPr>
        <a:xfrm>
          <a:off x="4172" y="1677479"/>
          <a:ext cx="1824459" cy="2582751"/>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w Cen MT Regular"/>
            </a:rPr>
            <a:t>Look at each graph. Talk about what you see.</a:t>
          </a:r>
        </a:p>
      </dsp:txBody>
      <dsp:txXfrm>
        <a:off x="57609" y="1730916"/>
        <a:ext cx="1717585" cy="2475877"/>
      </dsp:txXfrm>
    </dsp:sp>
    <dsp:sp modelId="{9B49BC8F-B96B-1245-802E-F10A199E2EEC}">
      <dsp:nvSpPr>
        <dsp:cNvPr id="0" name=""/>
        <dsp:cNvSpPr/>
      </dsp:nvSpPr>
      <dsp:spPr>
        <a:xfrm>
          <a:off x="2011078" y="2742622"/>
          <a:ext cx="386785" cy="452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011078" y="2833115"/>
        <a:ext cx="270750" cy="271480"/>
      </dsp:txXfrm>
    </dsp:sp>
    <dsp:sp modelId="{383B9572-5234-754D-993A-A650CC88A4B9}">
      <dsp:nvSpPr>
        <dsp:cNvPr id="0" name=""/>
        <dsp:cNvSpPr/>
      </dsp:nvSpPr>
      <dsp:spPr>
        <a:xfrm>
          <a:off x="2558416" y="1677479"/>
          <a:ext cx="1824459" cy="2582751"/>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mj-lt"/>
            <a:buNone/>
          </a:pPr>
          <a:r>
            <a:rPr lang="en-US" sz="1800" kern="1200" dirty="0">
              <a:latin typeface="Tw Cen MT Regular"/>
            </a:rPr>
            <a:t>Look at the questions next to the graph. Talk about them. </a:t>
          </a:r>
        </a:p>
        <a:p>
          <a:pPr marL="0" lvl="0" indent="0" algn="ctr" defTabSz="800100">
            <a:lnSpc>
              <a:spcPct val="90000"/>
            </a:lnSpc>
            <a:spcBef>
              <a:spcPct val="0"/>
            </a:spcBef>
            <a:spcAft>
              <a:spcPct val="35000"/>
            </a:spcAft>
            <a:buFont typeface="+mj-lt"/>
            <a:buNone/>
          </a:pPr>
          <a:r>
            <a:rPr lang="en-US" sz="1800" b="1" kern="1200" dirty="0">
              <a:solidFill>
                <a:srgbClr val="C00000"/>
              </a:solidFill>
              <a:latin typeface="Tw Cen MT Regular"/>
            </a:rPr>
            <a:t>DO NOT CLICK THE HYPERLINK </a:t>
          </a:r>
          <a:r>
            <a:rPr lang="en-US" sz="1800" kern="1200" dirty="0">
              <a:latin typeface="Tw Cen MT Regular"/>
            </a:rPr>
            <a:t>until you have finished discussing the situation.</a:t>
          </a:r>
          <a:endParaRPr lang="en-US" sz="1800" kern="1200"/>
        </a:p>
      </dsp:txBody>
      <dsp:txXfrm>
        <a:off x="2611853" y="1730916"/>
        <a:ext cx="1717585" cy="2475877"/>
      </dsp:txXfrm>
    </dsp:sp>
    <dsp:sp modelId="{6272A5BF-A956-F548-AF6A-966A1685AF4E}">
      <dsp:nvSpPr>
        <dsp:cNvPr id="0" name=""/>
        <dsp:cNvSpPr/>
      </dsp:nvSpPr>
      <dsp:spPr>
        <a:xfrm>
          <a:off x="4565322" y="2742622"/>
          <a:ext cx="386785" cy="452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565322" y="2833115"/>
        <a:ext cx="270750" cy="271480"/>
      </dsp:txXfrm>
    </dsp:sp>
    <dsp:sp modelId="{AC5EEF0B-E3F4-9F41-9622-D8DAB8261F8A}">
      <dsp:nvSpPr>
        <dsp:cNvPr id="0" name=""/>
        <dsp:cNvSpPr/>
      </dsp:nvSpPr>
      <dsp:spPr>
        <a:xfrm>
          <a:off x="5112660" y="1677479"/>
          <a:ext cx="1824459" cy="2582751"/>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w Cen MT Regular"/>
            </a:rPr>
            <a:t>Click the hyperlink to read the story of what happened in the project.</a:t>
          </a:r>
          <a:endParaRPr lang="en-US" sz="1800" kern="1200"/>
        </a:p>
      </dsp:txBody>
      <dsp:txXfrm>
        <a:off x="5166097" y="1730916"/>
        <a:ext cx="1717585" cy="2475877"/>
      </dsp:txXfrm>
    </dsp:sp>
    <dsp:sp modelId="{BDED0CEF-704A-AC41-BA78-F58CE5B1139A}">
      <dsp:nvSpPr>
        <dsp:cNvPr id="0" name=""/>
        <dsp:cNvSpPr/>
      </dsp:nvSpPr>
      <dsp:spPr>
        <a:xfrm>
          <a:off x="7119566" y="2742622"/>
          <a:ext cx="386785" cy="4524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7119566" y="2833115"/>
        <a:ext cx="270750" cy="271480"/>
      </dsp:txXfrm>
    </dsp:sp>
    <dsp:sp modelId="{E1E99E14-4BBE-D64E-BDFC-9C2EAC1E58E8}">
      <dsp:nvSpPr>
        <dsp:cNvPr id="0" name=""/>
        <dsp:cNvSpPr/>
      </dsp:nvSpPr>
      <dsp:spPr>
        <a:xfrm>
          <a:off x="7666904" y="1677479"/>
          <a:ext cx="1824459" cy="2582751"/>
        </a:xfrm>
        <a:prstGeom prst="roundRect">
          <a:avLst>
            <a:gd name="adj" fmla="val 10000"/>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When you have read and discussed the story, click the hyperlink to move on to the next example.</a:t>
          </a:r>
        </a:p>
      </dsp:txBody>
      <dsp:txXfrm>
        <a:off x="7720341" y="1730916"/>
        <a:ext cx="1717585" cy="24758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19B3D-2A58-6B44-84B5-7269388024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072E390-A267-1142-965F-B6306E7061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2E9B74-6798-C94E-9BAC-5E2267E43F6D}" type="datetimeFigureOut">
              <a:t>11/27/23</a:t>
            </a:fld>
            <a:endParaRPr lang="en-US"/>
          </a:p>
        </p:txBody>
      </p:sp>
      <p:sp>
        <p:nvSpPr>
          <p:cNvPr id="4" name="Footer Placeholder 3">
            <a:extLst>
              <a:ext uri="{FF2B5EF4-FFF2-40B4-BE49-F238E27FC236}">
                <a16:creationId xmlns:a16="http://schemas.microsoft.com/office/drawing/2014/main" id="{1FFB6763-DD94-C24A-A304-9E6E968912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128BA1-EE46-F54D-A5B2-630D4BE546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8E6845-6859-9D48-B300-DD6EEA6C760A}" type="slidenum">
              <a:t>‹#›</a:t>
            </a:fld>
            <a:endParaRPr lang="en-US"/>
          </a:p>
        </p:txBody>
      </p:sp>
    </p:spTree>
    <p:extLst>
      <p:ext uri="{BB962C8B-B14F-4D97-AF65-F5344CB8AC3E}">
        <p14:creationId xmlns:p14="http://schemas.microsoft.com/office/powerpoint/2010/main" val="3154782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BEBCDF-CCEF-CC42-9BBB-F68BFD5C8A9C}" type="datetimeFigureOut">
              <a:t>11/27/23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A832D7-F928-E649-9CF0-C7CAA397CDBB}" type="slidenum">
              <a:t>‹#›</a:t>
            </a:fld>
            <a:endParaRPr lang="en-US"/>
          </a:p>
        </p:txBody>
      </p:sp>
    </p:spTree>
    <p:extLst>
      <p:ext uri="{BB962C8B-B14F-4D97-AF65-F5344CB8AC3E}">
        <p14:creationId xmlns:p14="http://schemas.microsoft.com/office/powerpoint/2010/main" val="1158486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2</a:t>
            </a:fld>
            <a:endParaRPr lang="en-US"/>
          </a:p>
        </p:txBody>
      </p:sp>
    </p:spTree>
    <p:extLst>
      <p:ext uri="{BB962C8B-B14F-4D97-AF65-F5344CB8AC3E}">
        <p14:creationId xmlns:p14="http://schemas.microsoft.com/office/powerpoint/2010/main" val="8987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11</a:t>
            </a:fld>
            <a:endParaRPr lang="en-US"/>
          </a:p>
        </p:txBody>
      </p:sp>
    </p:spTree>
    <p:extLst>
      <p:ext uri="{BB962C8B-B14F-4D97-AF65-F5344CB8AC3E}">
        <p14:creationId xmlns:p14="http://schemas.microsoft.com/office/powerpoint/2010/main" val="2494067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12</a:t>
            </a:fld>
            <a:endParaRPr lang="en-US"/>
          </a:p>
        </p:txBody>
      </p:sp>
    </p:spTree>
    <p:extLst>
      <p:ext uri="{BB962C8B-B14F-4D97-AF65-F5344CB8AC3E}">
        <p14:creationId xmlns:p14="http://schemas.microsoft.com/office/powerpoint/2010/main" val="13371404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13</a:t>
            </a:fld>
            <a:endParaRPr lang="en-US"/>
          </a:p>
        </p:txBody>
      </p:sp>
    </p:spTree>
    <p:extLst>
      <p:ext uri="{BB962C8B-B14F-4D97-AF65-F5344CB8AC3E}">
        <p14:creationId xmlns:p14="http://schemas.microsoft.com/office/powerpoint/2010/main" val="3652201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14</a:t>
            </a:fld>
            <a:endParaRPr lang="en-US"/>
          </a:p>
        </p:txBody>
      </p:sp>
    </p:spTree>
    <p:extLst>
      <p:ext uri="{BB962C8B-B14F-4D97-AF65-F5344CB8AC3E}">
        <p14:creationId xmlns:p14="http://schemas.microsoft.com/office/powerpoint/2010/main" val="4217023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3</a:t>
            </a:fld>
            <a:endParaRPr lang="en-US"/>
          </a:p>
        </p:txBody>
      </p:sp>
    </p:spTree>
    <p:extLst>
      <p:ext uri="{BB962C8B-B14F-4D97-AF65-F5344CB8AC3E}">
        <p14:creationId xmlns:p14="http://schemas.microsoft.com/office/powerpoint/2010/main" val="297068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4</a:t>
            </a:fld>
            <a:endParaRPr lang="en-US"/>
          </a:p>
        </p:txBody>
      </p:sp>
    </p:spTree>
    <p:extLst>
      <p:ext uri="{BB962C8B-B14F-4D97-AF65-F5344CB8AC3E}">
        <p14:creationId xmlns:p14="http://schemas.microsoft.com/office/powerpoint/2010/main" val="3649519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5</a:t>
            </a:fld>
            <a:endParaRPr lang="en-US"/>
          </a:p>
        </p:txBody>
      </p:sp>
    </p:spTree>
    <p:extLst>
      <p:ext uri="{BB962C8B-B14F-4D97-AF65-F5344CB8AC3E}">
        <p14:creationId xmlns:p14="http://schemas.microsoft.com/office/powerpoint/2010/main" val="3462151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6</a:t>
            </a:fld>
            <a:endParaRPr lang="en-US"/>
          </a:p>
        </p:txBody>
      </p:sp>
    </p:spTree>
    <p:extLst>
      <p:ext uri="{BB962C8B-B14F-4D97-AF65-F5344CB8AC3E}">
        <p14:creationId xmlns:p14="http://schemas.microsoft.com/office/powerpoint/2010/main" val="3092265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7</a:t>
            </a:fld>
            <a:endParaRPr lang="en-US"/>
          </a:p>
        </p:txBody>
      </p:sp>
    </p:spTree>
    <p:extLst>
      <p:ext uri="{BB962C8B-B14F-4D97-AF65-F5344CB8AC3E}">
        <p14:creationId xmlns:p14="http://schemas.microsoft.com/office/powerpoint/2010/main" val="2780931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8</a:t>
            </a:fld>
            <a:endParaRPr lang="en-US"/>
          </a:p>
        </p:txBody>
      </p:sp>
    </p:spTree>
    <p:extLst>
      <p:ext uri="{BB962C8B-B14F-4D97-AF65-F5344CB8AC3E}">
        <p14:creationId xmlns:p14="http://schemas.microsoft.com/office/powerpoint/2010/main" val="15491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9</a:t>
            </a:fld>
            <a:endParaRPr lang="en-US"/>
          </a:p>
        </p:txBody>
      </p:sp>
    </p:spTree>
    <p:extLst>
      <p:ext uri="{BB962C8B-B14F-4D97-AF65-F5344CB8AC3E}">
        <p14:creationId xmlns:p14="http://schemas.microsoft.com/office/powerpoint/2010/main" val="4233298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A832D7-F928-E649-9CF0-C7CAA397CDBB}" type="slidenum">
              <a:rPr lang="en-US"/>
              <a:t>10</a:t>
            </a:fld>
            <a:endParaRPr lang="en-US"/>
          </a:p>
        </p:txBody>
      </p:sp>
    </p:spTree>
    <p:extLst>
      <p:ext uri="{BB962C8B-B14F-4D97-AF65-F5344CB8AC3E}">
        <p14:creationId xmlns:p14="http://schemas.microsoft.com/office/powerpoint/2010/main" val="962794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dirty="0"/>
              <a:t>Click to edit Master title style</a:t>
            </a:r>
          </a:p>
        </p:txBody>
      </p:sp>
      <p:sp>
        <p:nvSpPr>
          <p:cNvPr id="4" name="Date Placeholder 3"/>
          <p:cNvSpPr>
            <a:spLocks noGrp="1"/>
          </p:cNvSpPr>
          <p:nvPr>
            <p:ph type="dt" sz="half" idx="10"/>
          </p:nvPr>
        </p:nvSpPr>
        <p:spPr/>
        <p:txBody>
          <a:bodyPr/>
          <a:lstStyle>
            <a:lvl1pPr algn="l">
              <a:defRPr/>
            </a:lvl1pPr>
          </a:lstStyle>
          <a:p>
            <a:fld id="{F1731FF9-4ADC-F24F-B0EA-F66F9BBBC01E}" type="datetime1">
              <a:t>11/27/23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a:extLst>
              <a:ext uri="{FF2B5EF4-FFF2-40B4-BE49-F238E27FC236}">
                <a16:creationId xmlns:a16="http://schemas.microsoft.com/office/drawing/2014/main" id="{86EA25CA-D1AB-0D4B-A99C-A7DFCB5CC7B8}"/>
              </a:ext>
            </a:extLst>
          </p:cNvPr>
          <p:cNvSpPr/>
          <p:nvPr userDrawn="1"/>
        </p:nvSpPr>
        <p:spPr>
          <a:xfrm>
            <a:off x="457200" y="914400"/>
            <a:ext cx="642135" cy="1181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FB19888-617A-D247-90BA-3B3B9883F0DD}" type="datetime1">
              <a:t>11/27/23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dirty="0"/>
              <a:t>Click to edit Master title style</a:t>
            </a:r>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AF2BD02-CCAF-5744-8918-EE7E3A49C98B}" type="datetime1">
              <a:t>11/27/23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4E7BE50-06C8-104E-913C-C2EAE5698B6E}" type="datetime1">
              <a:t>11/27/23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lgn="r">
              <a:defRPr sz="1400"/>
            </a:lvl1p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dirty="0"/>
              <a:t>Click to edit Master title style</a:t>
            </a:r>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15CA6A59-5A78-FC4C-9200-149D6EF6DB74}" type="datetime1">
              <a:t>11/27/23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dirty="0"/>
              <a:t>Click to edit Master title style</a:t>
            </a:r>
          </a:p>
        </p:txBody>
      </p:sp>
      <p:sp>
        <p:nvSpPr>
          <p:cNvPr id="3" name="Content Placeholder 2"/>
          <p:cNvSpPr>
            <a:spLocks noGrp="1"/>
          </p:cNvSpPr>
          <p:nvPr>
            <p:ph sz="half" idx="1"/>
          </p:nvPr>
        </p:nvSpPr>
        <p:spPr>
          <a:xfrm>
            <a:off x="1024127" y="2286000"/>
            <a:ext cx="475488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989320" y="2286000"/>
            <a:ext cx="475488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1FECFD33-F409-9143-9BCA-6465A9B29D56}" type="datetime1">
              <a:t>11/27/23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dirty="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597AE09-09D8-654E-8973-39E308BF51F0}" type="datetime1">
              <a:t>11/27/23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D7EEEDA2-8D60-4B49-979E-A133132ED36B}" type="datetime1">
              <a:t>11/27/23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5A1E6-CF18-CD4C-B6CB-57E656AC0F99}" type="datetime1">
              <a:t>11/27/23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dirty="0"/>
              <a:t>Click to edit Master title style</a:t>
            </a:r>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fld id="{B9939F63-512A-2F41-93BB-91D122B7F62E}" type="datetime1">
              <a:t>11/27/23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dirty="0"/>
              <a:t>Click to edit Master title style</a:t>
            </a:r>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FC31B5A0-6431-F946-8D41-6042A9796AAE}" type="datetime1">
              <a:t>11/27/23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7321BFA-95AB-2148-9CF4-244329168FF7}" type="datetime1">
              <a:t>11/27/23</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4AB2C-3431-D043-AFF2-AB58DD6C6BD8}"/>
              </a:ext>
            </a:extLst>
          </p:cNvPr>
          <p:cNvSpPr>
            <a:spLocks noGrp="1"/>
          </p:cNvSpPr>
          <p:nvPr>
            <p:ph type="title"/>
          </p:nvPr>
        </p:nvSpPr>
        <p:spPr>
          <a:xfrm>
            <a:off x="679261" y="790159"/>
            <a:ext cx="10504932" cy="1499616"/>
          </a:xfrm>
        </p:spPr>
        <p:txBody>
          <a:bodyPr>
            <a:normAutofit/>
          </a:bodyPr>
          <a:lstStyle/>
          <a:p>
            <a:r>
              <a:rPr lang="en-US" sz="4800">
                <a:solidFill>
                  <a:schemeClr val="accent2">
                    <a:lumMod val="75000"/>
                  </a:schemeClr>
                </a:solidFill>
              </a:rPr>
              <a:t>Catalysis sandbox examples</a:t>
            </a:r>
          </a:p>
        </p:txBody>
      </p:sp>
      <p:grpSp>
        <p:nvGrpSpPr>
          <p:cNvPr id="4" name="Group 3">
            <a:extLst>
              <a:ext uri="{FF2B5EF4-FFF2-40B4-BE49-F238E27FC236}">
                <a16:creationId xmlns:a16="http://schemas.microsoft.com/office/drawing/2014/main" id="{7541C020-8A1D-BA4F-A58B-D6A6AA3694C0}"/>
              </a:ext>
            </a:extLst>
          </p:cNvPr>
          <p:cNvGrpSpPr/>
          <p:nvPr/>
        </p:nvGrpSpPr>
        <p:grpSpPr>
          <a:xfrm>
            <a:off x="6738918" y="833263"/>
            <a:ext cx="3881028" cy="3881028"/>
            <a:chOff x="7037716" y="1203870"/>
            <a:chExt cx="3627266" cy="3627266"/>
          </a:xfrm>
        </p:grpSpPr>
        <p:sp>
          <p:nvSpPr>
            <p:cNvPr id="5" name="Oval 4">
              <a:extLst>
                <a:ext uri="{FF2B5EF4-FFF2-40B4-BE49-F238E27FC236}">
                  <a16:creationId xmlns:a16="http://schemas.microsoft.com/office/drawing/2014/main" id="{523BF33B-7690-1B43-B337-6922854D8458}"/>
                </a:ext>
              </a:extLst>
            </p:cNvPr>
            <p:cNvSpPr/>
            <p:nvPr/>
          </p:nvSpPr>
          <p:spPr>
            <a:xfrm>
              <a:off x="7758167" y="1930884"/>
              <a:ext cx="2190067" cy="2190067"/>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D442F7B6-ABFE-A742-8354-6E7D50733917}"/>
                </a:ext>
              </a:extLst>
            </p:cNvPr>
            <p:cNvSpPr/>
            <p:nvPr/>
          </p:nvSpPr>
          <p:spPr>
            <a:xfrm>
              <a:off x="8296291" y="2469007"/>
              <a:ext cx="1113819" cy="1113819"/>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C8EF130-8AFF-8143-931C-4BDF16275904}"/>
                </a:ext>
              </a:extLst>
            </p:cNvPr>
            <p:cNvGrpSpPr/>
            <p:nvPr/>
          </p:nvGrpSpPr>
          <p:grpSpPr>
            <a:xfrm>
              <a:off x="7500682" y="2074276"/>
              <a:ext cx="1116161" cy="1903281"/>
              <a:chOff x="7095406" y="1538413"/>
              <a:chExt cx="1558897" cy="2658236"/>
            </a:xfrm>
          </p:grpSpPr>
          <p:sp>
            <p:nvSpPr>
              <p:cNvPr id="17" name="Oval 16">
                <a:extLst>
                  <a:ext uri="{FF2B5EF4-FFF2-40B4-BE49-F238E27FC236}">
                    <a16:creationId xmlns:a16="http://schemas.microsoft.com/office/drawing/2014/main" id="{F91CA135-4A5F-5245-ABA6-154117EE66B7}"/>
                  </a:ext>
                </a:extLst>
              </p:cNvPr>
              <p:cNvSpPr/>
              <p:nvPr/>
            </p:nvSpPr>
            <p:spPr>
              <a:xfrm>
                <a:off x="7098678"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93F9AAD6-A691-6741-AC27-63B6A27FAC81}"/>
                  </a:ext>
                </a:extLst>
              </p:cNvPr>
              <p:cNvSpPr/>
              <p:nvPr/>
            </p:nvSpPr>
            <p:spPr>
              <a:xfrm>
                <a:off x="7095406" y="2641024"/>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28BB63E0-4E91-E545-9E8C-A8D7406B4A3A}"/>
                </a:ext>
              </a:extLst>
            </p:cNvPr>
            <p:cNvGrpSpPr/>
            <p:nvPr/>
          </p:nvGrpSpPr>
          <p:grpSpPr>
            <a:xfrm>
              <a:off x="9096472" y="2074277"/>
              <a:ext cx="1116161" cy="1903280"/>
              <a:chOff x="9324182" y="1538413"/>
              <a:chExt cx="1558897" cy="2658235"/>
            </a:xfrm>
          </p:grpSpPr>
          <p:sp>
            <p:nvSpPr>
              <p:cNvPr id="15" name="Oval 14">
                <a:extLst>
                  <a:ext uri="{FF2B5EF4-FFF2-40B4-BE49-F238E27FC236}">
                    <a16:creationId xmlns:a16="http://schemas.microsoft.com/office/drawing/2014/main" id="{4296E0AA-7FE7-DE41-8B93-1FA39E6B89BF}"/>
                  </a:ext>
                </a:extLst>
              </p:cNvPr>
              <p:cNvSpPr/>
              <p:nvPr/>
            </p:nvSpPr>
            <p:spPr>
              <a:xfrm>
                <a:off x="9327454" y="153841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16" name="Oval 15">
                <a:extLst>
                  <a:ext uri="{FF2B5EF4-FFF2-40B4-BE49-F238E27FC236}">
                    <a16:creationId xmlns:a16="http://schemas.microsoft.com/office/drawing/2014/main" id="{817D0F5A-5ADF-A844-9CA2-4C17DD30AE86}"/>
                  </a:ext>
                </a:extLst>
              </p:cNvPr>
              <p:cNvSpPr/>
              <p:nvPr/>
            </p:nvSpPr>
            <p:spPr>
              <a:xfrm>
                <a:off x="9324182" y="2641023"/>
                <a:ext cx="1555625" cy="1555625"/>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Oval 8">
              <a:extLst>
                <a:ext uri="{FF2B5EF4-FFF2-40B4-BE49-F238E27FC236}">
                  <a16:creationId xmlns:a16="http://schemas.microsoft.com/office/drawing/2014/main" id="{16E1B09D-8B06-9844-A238-288A811365A5}"/>
                </a:ext>
              </a:extLst>
            </p:cNvPr>
            <p:cNvSpPr/>
            <p:nvPr/>
          </p:nvSpPr>
          <p:spPr>
            <a:xfrm>
              <a:off x="8296292" y="1563712"/>
              <a:ext cx="1113819" cy="1113817"/>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3B542CE-AD98-5243-9C91-58EDE38204B0}"/>
                </a:ext>
              </a:extLst>
            </p:cNvPr>
            <p:cNvSpPr/>
            <p:nvPr/>
          </p:nvSpPr>
          <p:spPr>
            <a:xfrm>
              <a:off x="8296292" y="3382190"/>
              <a:ext cx="1113818" cy="1113818"/>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AFF4531-A0D7-CD42-A4F5-E38D01926D25}"/>
                </a:ext>
              </a:extLst>
            </p:cNvPr>
            <p:cNvSpPr/>
            <p:nvPr/>
          </p:nvSpPr>
          <p:spPr>
            <a:xfrm>
              <a:off x="7256586" y="1429302"/>
              <a:ext cx="3193230" cy="3193230"/>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1E20990-7F33-7648-8D79-5E97E415689A}"/>
                </a:ext>
              </a:extLst>
            </p:cNvPr>
            <p:cNvSpPr/>
            <p:nvPr/>
          </p:nvSpPr>
          <p:spPr>
            <a:xfrm>
              <a:off x="7123176" y="1302067"/>
              <a:ext cx="3456347" cy="3456347"/>
            </a:xfrm>
            <a:prstGeom prst="ellipse">
              <a:avLst/>
            </a:prstGeom>
            <a:noFill/>
            <a:ln w="571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C0F694B-A075-C045-ACFF-5972BFCAAC4C}"/>
                </a:ext>
              </a:extLst>
            </p:cNvPr>
            <p:cNvSpPr/>
            <p:nvPr/>
          </p:nvSpPr>
          <p:spPr>
            <a:xfrm>
              <a:off x="8543627" y="2716043"/>
              <a:ext cx="615444" cy="615444"/>
            </a:xfrm>
            <a:prstGeom prst="ellipse">
              <a:avLst/>
            </a:prstGeom>
            <a:solidFill>
              <a:schemeClr val="accent2">
                <a:lumMod val="20000"/>
                <a:lumOff val="80000"/>
              </a:schemeClr>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188DD12-C596-3349-8CD9-7057D062E412}"/>
                </a:ext>
              </a:extLst>
            </p:cNvPr>
            <p:cNvSpPr/>
            <p:nvPr/>
          </p:nvSpPr>
          <p:spPr>
            <a:xfrm>
              <a:off x="7037716" y="1203870"/>
              <a:ext cx="3627266" cy="3627266"/>
            </a:xfrm>
            <a:prstGeom prst="ellipse">
              <a:avLst/>
            </a:prstGeom>
            <a:noFill/>
            <a:ln w="57150">
              <a:solidFill>
                <a:srgbClr val="E9F1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Subtitle 2">
            <a:extLst>
              <a:ext uri="{FF2B5EF4-FFF2-40B4-BE49-F238E27FC236}">
                <a16:creationId xmlns:a16="http://schemas.microsoft.com/office/drawing/2014/main" id="{4A9723D1-223B-7844-B374-A73E9A33187B}"/>
              </a:ext>
            </a:extLst>
          </p:cNvPr>
          <p:cNvSpPr txBox="1">
            <a:spLocks/>
          </p:cNvSpPr>
          <p:nvPr/>
        </p:nvSpPr>
        <p:spPr>
          <a:xfrm>
            <a:off x="4177129" y="4063617"/>
            <a:ext cx="7607853" cy="131842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5400">
                <a:solidFill>
                  <a:schemeClr val="tx1"/>
                </a:solidFill>
                <a:latin typeface="+mj-lt"/>
              </a:rPr>
              <a:t>PNI Practicum</a:t>
            </a:r>
          </a:p>
          <a:p>
            <a:r>
              <a:rPr lang="en-US" sz="2400">
                <a:solidFill>
                  <a:schemeClr val="tx1"/>
                </a:solidFill>
              </a:rPr>
              <a:t>A project-based course in participatory narrative inquiry</a:t>
            </a:r>
          </a:p>
        </p:txBody>
      </p:sp>
      <p:sp>
        <p:nvSpPr>
          <p:cNvPr id="20" name="Subtitle 2">
            <a:extLst>
              <a:ext uri="{FF2B5EF4-FFF2-40B4-BE49-F238E27FC236}">
                <a16:creationId xmlns:a16="http://schemas.microsoft.com/office/drawing/2014/main" id="{5E442027-0A8A-F145-879F-46C171BBE53C}"/>
              </a:ext>
            </a:extLst>
          </p:cNvPr>
          <p:cNvSpPr txBox="1">
            <a:spLocks/>
          </p:cNvSpPr>
          <p:nvPr/>
        </p:nvSpPr>
        <p:spPr>
          <a:xfrm>
            <a:off x="4177129" y="5394778"/>
            <a:ext cx="6086195" cy="30440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1600">
                <a:solidFill>
                  <a:schemeClr val="tx1"/>
                </a:solidFill>
              </a:rPr>
              <a:t>cfkurtz.com/pnipracticum</a:t>
            </a:r>
          </a:p>
        </p:txBody>
      </p:sp>
      <p:sp>
        <p:nvSpPr>
          <p:cNvPr id="21" name="Subtitle 2">
            <a:extLst>
              <a:ext uri="{FF2B5EF4-FFF2-40B4-BE49-F238E27FC236}">
                <a16:creationId xmlns:a16="http://schemas.microsoft.com/office/drawing/2014/main" id="{455F8F51-5269-FF4D-A7C9-CE3ED962BA11}"/>
              </a:ext>
            </a:extLst>
          </p:cNvPr>
          <p:cNvSpPr txBox="1">
            <a:spLocks/>
          </p:cNvSpPr>
          <p:nvPr/>
        </p:nvSpPr>
        <p:spPr>
          <a:xfrm>
            <a:off x="4177129" y="6125757"/>
            <a:ext cx="6086195" cy="318980"/>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z="1400">
                <a:effectLst/>
                <a:latin typeface="Tw Cen MT" panose="020B0602020104020603" pitchFamily="34" charset="77"/>
                <a:ea typeface="Times New Roman" panose="02020603050405020304" pitchFamily="18" charset="0"/>
              </a:rPr>
              <a:t>Creative Commons Attribution-NonCommercial-NoDerivs 4.0 International License</a:t>
            </a:r>
            <a:r>
              <a:rPr lang="en-US" sz="1400">
                <a:effectLst/>
                <a:latin typeface="Tw Cen MT" panose="020B0602020104020603" pitchFamily="34" charset="77"/>
              </a:rPr>
              <a:t> </a:t>
            </a:r>
            <a:endParaRPr lang="en-US" sz="1100">
              <a:solidFill>
                <a:schemeClr val="tx1"/>
              </a:solidFill>
              <a:latin typeface="Tw Cen MT" panose="020B0602020104020603" pitchFamily="34" charset="77"/>
            </a:endParaRPr>
          </a:p>
        </p:txBody>
      </p:sp>
      <p:sp>
        <p:nvSpPr>
          <p:cNvPr id="25" name="TextBox 24">
            <a:extLst>
              <a:ext uri="{FF2B5EF4-FFF2-40B4-BE49-F238E27FC236}">
                <a16:creationId xmlns:a16="http://schemas.microsoft.com/office/drawing/2014/main" id="{A6F35689-D48D-0AF0-BC3F-56BC4696B27A}"/>
              </a:ext>
            </a:extLst>
          </p:cNvPr>
          <p:cNvSpPr txBox="1"/>
          <p:nvPr/>
        </p:nvSpPr>
        <p:spPr>
          <a:xfrm>
            <a:off x="676754" y="2256755"/>
            <a:ext cx="5088804" cy="1200329"/>
          </a:xfrm>
          <a:prstGeom prst="rect">
            <a:avLst/>
          </a:prstGeom>
          <a:noFill/>
        </p:spPr>
        <p:txBody>
          <a:bodyPr wrap="square">
            <a:spAutoFit/>
          </a:bodyPr>
          <a:lstStyle/>
          <a:p>
            <a:r>
              <a:rPr lang="en-US" sz="3600"/>
              <a:t>Level II</a:t>
            </a:r>
          </a:p>
          <a:p>
            <a:r>
              <a:rPr lang="en-US" sz="3600"/>
              <a:t>Larger-scale PNI</a:t>
            </a:r>
          </a:p>
        </p:txBody>
      </p:sp>
    </p:spTree>
    <p:extLst>
      <p:ext uri="{BB962C8B-B14F-4D97-AF65-F5344CB8AC3E}">
        <p14:creationId xmlns:p14="http://schemas.microsoft.com/office/powerpoint/2010/main" val="123371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sz="4800" dirty="0">
                <a:solidFill>
                  <a:schemeClr val="accent2">
                    <a:lumMod val="75000"/>
                  </a:schemeClr>
                </a:solidFill>
              </a:rPr>
              <a:t>2. are these answers spread too thinly? - Result</a:t>
            </a:r>
            <a:endParaRPr lang="en-US" dirty="0">
              <a:solidFill>
                <a:schemeClr val="accent2">
                  <a:lumMod val="75000"/>
                </a:schemeClr>
              </a:solidFill>
            </a:endParaRP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10</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332477" y="1699074"/>
            <a:ext cx="5431538" cy="4524315"/>
          </a:xfrm>
          <a:prstGeom prst="rect">
            <a:avLst/>
          </a:prstGeom>
          <a:noFill/>
          <a:ln>
            <a:noFill/>
          </a:ln>
        </p:spPr>
        <p:txBody>
          <a:bodyPr wrap="square">
            <a:spAutoFit/>
          </a:bodyPr>
          <a:lstStyle/>
          <a:p>
            <a:r>
              <a:rPr lang="en-US" dirty="0">
                <a:latin typeface="Tw Cen MT Regular"/>
                <a:cs typeface="Leander"/>
              </a:rPr>
              <a:t>In this project:</a:t>
            </a:r>
          </a:p>
          <a:p>
            <a:pPr marL="285750" indent="-285750">
              <a:buFont typeface="Arial" panose="020B0604020202020204" pitchFamily="34" charset="0"/>
              <a:buChar char="•"/>
            </a:pPr>
            <a:r>
              <a:rPr lang="en-US" dirty="0">
                <a:latin typeface="Tw Cen MT Regular"/>
                <a:cs typeface="Leander"/>
              </a:rPr>
              <a:t>We lumped 14 sad and 70 disappointed answers together to produce 79 disappointed/sad answers. (The combined number is not 84 because 5 people chose both sad and disappointed.)</a:t>
            </a:r>
          </a:p>
          <a:p>
            <a:pPr marL="285750" indent="-285750">
              <a:buFont typeface="Arial" panose="020B0604020202020204" pitchFamily="34" charset="0"/>
              <a:buChar char="•"/>
            </a:pPr>
            <a:r>
              <a:rPr lang="en-US" dirty="0">
                <a:latin typeface="Tw Cen MT Regular"/>
                <a:cs typeface="Leander"/>
              </a:rPr>
              <a:t>We lumped 5 enthused answers with 19 inspired answers to produce 22 inspired/enthused answers. This is still a very small subset, so we told our participants to consider all patterns based on it as only weakly suggestive.</a:t>
            </a:r>
          </a:p>
          <a:p>
            <a:pPr marL="285750" indent="-285750">
              <a:buFont typeface="Arial" panose="020B0604020202020204" pitchFamily="34" charset="0"/>
              <a:buChar char="•"/>
            </a:pPr>
            <a:r>
              <a:rPr lang="en-US" dirty="0">
                <a:latin typeface="Tw Cen MT Regular"/>
                <a:cs typeface="Leander"/>
              </a:rPr>
              <a:t>We had to put aside the patterns based on the 16 proud and 8 indifferent answers. Those counts were too small to use and too distinct to lump. </a:t>
            </a:r>
          </a:p>
          <a:p>
            <a:pPr marL="285750" indent="-285750">
              <a:buFont typeface="Arial" panose="020B0604020202020204" pitchFamily="34" charset="0"/>
              <a:buChar char="•"/>
            </a:pPr>
            <a:r>
              <a:rPr lang="en-US" dirty="0">
                <a:latin typeface="Tw Cen MT Regular"/>
                <a:cs typeface="Leander"/>
              </a:rPr>
              <a:t>So the answer to the question “How can you preserve the intent of the participants without excluding any of their answers?” is ”</a:t>
            </a:r>
            <a:r>
              <a:rPr lang="en-US" b="1" dirty="0">
                <a:latin typeface="Tw Cen MT Regular"/>
                <a:cs typeface="Leander"/>
              </a:rPr>
              <a:t>Sometimes you can’t</a:t>
            </a:r>
            <a:r>
              <a:rPr lang="en-US" dirty="0">
                <a:latin typeface="Tw Cen MT Regular"/>
                <a:cs typeface="Leander"/>
              </a:rPr>
              <a:t>.”</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pic>
        <p:nvPicPr>
          <p:cNvPr id="5" name="Picture 4" descr="Feel about.png">
            <a:extLst>
              <a:ext uri="{FF2B5EF4-FFF2-40B4-BE49-F238E27FC236}">
                <a16:creationId xmlns:a16="http://schemas.microsoft.com/office/drawing/2014/main" id="{6349AE33-D1FF-9416-3D62-4C2A7B09A4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117" y="1545269"/>
            <a:ext cx="4831926" cy="4831926"/>
          </a:xfrm>
          <a:prstGeom prst="rect">
            <a:avLst/>
          </a:prstGeom>
        </p:spPr>
      </p:pic>
      <p:sp>
        <p:nvSpPr>
          <p:cNvPr id="9" name="TextBox 8">
            <a:extLst>
              <a:ext uri="{FF2B5EF4-FFF2-40B4-BE49-F238E27FC236}">
                <a16:creationId xmlns:a16="http://schemas.microsoft.com/office/drawing/2014/main" id="{E55D7BF7-220A-F641-9D5E-F10C9546D39C}"/>
              </a:ext>
            </a:extLst>
          </p:cNvPr>
          <p:cNvSpPr txBox="1"/>
          <p:nvPr/>
        </p:nvSpPr>
        <p:spPr>
          <a:xfrm>
            <a:off x="8686799" y="5919995"/>
            <a:ext cx="237978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Go to example 3</a:t>
            </a:r>
            <a:endParaRPr lang="en-US" dirty="0">
              <a:solidFill>
                <a:schemeClr val="accent2">
                  <a:lumMod val="75000"/>
                </a:schemeClr>
              </a:solidFill>
            </a:endParaRPr>
          </a:p>
        </p:txBody>
      </p:sp>
    </p:spTree>
    <p:extLst>
      <p:ext uri="{BB962C8B-B14F-4D97-AF65-F5344CB8AC3E}">
        <p14:creationId xmlns:p14="http://schemas.microsoft.com/office/powerpoint/2010/main" val="37442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3. is our collection unbalanced? - Result</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11</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3945103" y="1688123"/>
            <a:ext cx="7679084" cy="4801314"/>
          </a:xfrm>
          <a:prstGeom prst="rect">
            <a:avLst/>
          </a:prstGeom>
          <a:noFill/>
          <a:ln>
            <a:noFill/>
          </a:ln>
        </p:spPr>
        <p:txBody>
          <a:bodyPr wrap="square">
            <a:spAutoFit/>
          </a:bodyPr>
          <a:lstStyle/>
          <a:p>
            <a:r>
              <a:rPr lang="en-US" dirty="0">
                <a:latin typeface="Tw Cen MT Regular"/>
              </a:rPr>
              <a:t>In this project:</a:t>
            </a:r>
          </a:p>
          <a:p>
            <a:pPr marL="285750" indent="-285750">
              <a:buFont typeface="Arial" panose="020B0604020202020204" pitchFamily="34" charset="0"/>
              <a:buChar char="•"/>
            </a:pPr>
            <a:r>
              <a:rPr lang="en-US" dirty="0">
                <a:latin typeface="Tw Cen MT Regular"/>
              </a:rPr>
              <a:t>We would have liked to balance the parent-told stories by gathering more student-told stories. However, given the constraints of the project, this was not possible.</a:t>
            </a:r>
          </a:p>
          <a:p>
            <a:pPr marL="285750" indent="-285750">
              <a:buFont typeface="Arial" panose="020B0604020202020204" pitchFamily="34" charset="0"/>
              <a:buChar char="•"/>
            </a:pPr>
            <a:r>
              <a:rPr lang="en-US" dirty="0">
                <a:latin typeface="Tw Cen MT Regular"/>
              </a:rPr>
              <a:t>As a test, </a:t>
            </a:r>
            <a:r>
              <a:rPr lang="en-US" b="1" dirty="0">
                <a:latin typeface="Tw Cen MT Regular"/>
              </a:rPr>
              <a:t>we sliced the data </a:t>
            </a:r>
            <a:r>
              <a:rPr lang="en-US" dirty="0">
                <a:latin typeface="Tw Cen MT Regular"/>
              </a:rPr>
              <a:t>(generated graphs and ran tests on subsets as though they were separate data sets) to see if we could see any large differences when only the parent-told or student-told stories were considered. We found no large differences (that might, say, introduce a confounding factor into the overall patterns). So we decided to include all of the stories in our pattern exploration. We also decided to keep the teacher and helper stories in separate categories, even though they were comparatively small in number.</a:t>
            </a:r>
          </a:p>
          <a:p>
            <a:pPr marL="285750" indent="-285750">
              <a:buFont typeface="Arial" panose="020B0604020202020204" pitchFamily="34" charset="0"/>
              <a:buChar char="•"/>
            </a:pPr>
            <a:r>
              <a:rPr lang="en-US" dirty="0">
                <a:latin typeface="Tw Cen MT Regular"/>
              </a:rPr>
              <a:t>In our sensemaking sessions, we explained to our participants that the project should be understood as </a:t>
            </a:r>
            <a:r>
              <a:rPr lang="en-US" b="1" dirty="0">
                <a:latin typeface="Tw Cen MT Regular"/>
              </a:rPr>
              <a:t>highlighting</a:t>
            </a:r>
            <a:r>
              <a:rPr lang="en-US" dirty="0">
                <a:latin typeface="Tw Cen MT Regular"/>
              </a:rPr>
              <a:t> </a:t>
            </a:r>
            <a:r>
              <a:rPr lang="en-US" b="1" dirty="0">
                <a:latin typeface="Tw Cen MT Regular"/>
              </a:rPr>
              <a:t>the experiences of parents </a:t>
            </a:r>
            <a:r>
              <a:rPr lang="en-US" dirty="0">
                <a:latin typeface="Tw Cen MT Regular"/>
              </a:rPr>
              <a:t>more than any other group. We told them that anything the story collection might have to say to them about the experiences of other groups should be taken as less representative – for teachers and helpers, somewhat less so; for students, not at all.</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grpSp>
        <p:nvGrpSpPr>
          <p:cNvPr id="5" name="Group 4">
            <a:extLst>
              <a:ext uri="{FF2B5EF4-FFF2-40B4-BE49-F238E27FC236}">
                <a16:creationId xmlns:a16="http://schemas.microsoft.com/office/drawing/2014/main" id="{ADBAC88B-C0DA-81D2-858F-BBD9405F0798}"/>
              </a:ext>
            </a:extLst>
          </p:cNvPr>
          <p:cNvGrpSpPr/>
          <p:nvPr/>
        </p:nvGrpSpPr>
        <p:grpSpPr>
          <a:xfrm>
            <a:off x="567813" y="1863149"/>
            <a:ext cx="3280640" cy="3951496"/>
            <a:chOff x="7475570" y="665154"/>
            <a:chExt cx="4364738" cy="5257281"/>
          </a:xfrm>
        </p:grpSpPr>
        <p:sp>
          <p:nvSpPr>
            <p:cNvPr id="8" name="Rectangle 7">
              <a:extLst>
                <a:ext uri="{FF2B5EF4-FFF2-40B4-BE49-F238E27FC236}">
                  <a16:creationId xmlns:a16="http://schemas.microsoft.com/office/drawing/2014/main" id="{57E27A61-926F-409F-74DE-FDEB76A5EBED}"/>
                </a:ext>
              </a:extLst>
            </p:cNvPr>
            <p:cNvSpPr/>
            <p:nvPr/>
          </p:nvSpPr>
          <p:spPr>
            <a:xfrm>
              <a:off x="7475570" y="665154"/>
              <a:ext cx="4364738" cy="409483"/>
            </a:xfrm>
            <a:prstGeom prst="rect">
              <a:avLst/>
            </a:prstGeom>
            <a:noFill/>
            <a:ln>
              <a:noFill/>
            </a:ln>
          </p:spPr>
          <p:txBody>
            <a:bodyPr wrap="square">
              <a:spAutoFit/>
            </a:bodyPr>
            <a:lstStyle/>
            <a:p>
              <a:r>
                <a:rPr lang="en-US" sz="1400" dirty="0">
                  <a:latin typeface="Tw Cen MT Regular"/>
                  <a:cs typeface="Leander"/>
                </a:rPr>
                <a:t>How were you involved in the story?</a:t>
              </a:r>
              <a:endParaRPr lang="en-US" sz="1400" dirty="0"/>
            </a:p>
          </p:txBody>
        </p:sp>
        <p:grpSp>
          <p:nvGrpSpPr>
            <p:cNvPr id="16" name="Group 15">
              <a:extLst>
                <a:ext uri="{FF2B5EF4-FFF2-40B4-BE49-F238E27FC236}">
                  <a16:creationId xmlns:a16="http://schemas.microsoft.com/office/drawing/2014/main" id="{F9B14EF9-9CAE-72E3-E2FE-EF6ACF10FA60}"/>
                </a:ext>
              </a:extLst>
            </p:cNvPr>
            <p:cNvGrpSpPr/>
            <p:nvPr/>
          </p:nvGrpSpPr>
          <p:grpSpPr>
            <a:xfrm>
              <a:off x="7475570" y="1249613"/>
              <a:ext cx="3491113" cy="4672822"/>
              <a:chOff x="5629441" y="1270780"/>
              <a:chExt cx="3491113" cy="4672822"/>
            </a:xfrm>
          </p:grpSpPr>
          <p:sp>
            <p:nvSpPr>
              <p:cNvPr id="10" name="Rectangle 9">
                <a:extLst>
                  <a:ext uri="{FF2B5EF4-FFF2-40B4-BE49-F238E27FC236}">
                    <a16:creationId xmlns:a16="http://schemas.microsoft.com/office/drawing/2014/main" id="{D5CB9C89-AC80-F405-E55A-94490F8B21A9}"/>
                  </a:ext>
                </a:extLst>
              </p:cNvPr>
              <p:cNvSpPr/>
              <p:nvPr/>
            </p:nvSpPr>
            <p:spPr>
              <a:xfrm rot="5400000">
                <a:off x="6173337" y="5258596"/>
                <a:ext cx="960529" cy="409483"/>
              </a:xfrm>
              <a:prstGeom prst="rect">
                <a:avLst/>
              </a:prstGeom>
              <a:noFill/>
              <a:ln>
                <a:noFill/>
              </a:ln>
            </p:spPr>
            <p:txBody>
              <a:bodyPr wrap="square">
                <a:spAutoFit/>
              </a:bodyPr>
              <a:lstStyle/>
              <a:p>
                <a:r>
                  <a:rPr lang="en-US" sz="1400" dirty="0">
                    <a:latin typeface="Tw Cen MT Regular"/>
                    <a:cs typeface="Leander"/>
                  </a:rPr>
                  <a:t>student</a:t>
                </a:r>
                <a:endParaRPr lang="en-US" sz="1400" dirty="0"/>
              </a:p>
            </p:txBody>
          </p:sp>
          <p:pic>
            <p:nvPicPr>
              <p:cNvPr id="11" name="Picture 10">
                <a:extLst>
                  <a:ext uri="{FF2B5EF4-FFF2-40B4-BE49-F238E27FC236}">
                    <a16:creationId xmlns:a16="http://schemas.microsoft.com/office/drawing/2014/main" id="{5883C8EA-6372-BB83-D0A6-073046CAA460}"/>
                  </a:ext>
                </a:extLst>
              </p:cNvPr>
              <p:cNvPicPr>
                <a:picLocks noChangeAspect="1"/>
              </p:cNvPicPr>
              <p:nvPr/>
            </p:nvPicPr>
            <p:blipFill rotWithShape="1">
              <a:blip r:embed="rId3"/>
              <a:srcRect r="37948"/>
              <a:stretch/>
            </p:blipFill>
            <p:spPr>
              <a:xfrm>
                <a:off x="5629441" y="1270780"/>
                <a:ext cx="3491113" cy="3606800"/>
              </a:xfrm>
              <a:prstGeom prst="rect">
                <a:avLst/>
              </a:prstGeom>
            </p:spPr>
          </p:pic>
          <p:sp>
            <p:nvSpPr>
              <p:cNvPr id="12" name="Rectangle 11">
                <a:extLst>
                  <a:ext uri="{FF2B5EF4-FFF2-40B4-BE49-F238E27FC236}">
                    <a16:creationId xmlns:a16="http://schemas.microsoft.com/office/drawing/2014/main" id="{E5D43182-FD51-E75B-25FE-E575B01746D6}"/>
                  </a:ext>
                </a:extLst>
              </p:cNvPr>
              <p:cNvSpPr/>
              <p:nvPr/>
            </p:nvSpPr>
            <p:spPr>
              <a:xfrm rot="5400000">
                <a:off x="6829829" y="5223428"/>
                <a:ext cx="960529" cy="409483"/>
              </a:xfrm>
              <a:prstGeom prst="rect">
                <a:avLst/>
              </a:prstGeom>
              <a:noFill/>
              <a:ln>
                <a:noFill/>
              </a:ln>
            </p:spPr>
            <p:txBody>
              <a:bodyPr wrap="square">
                <a:spAutoFit/>
              </a:bodyPr>
              <a:lstStyle/>
              <a:p>
                <a:r>
                  <a:rPr lang="en-US" sz="1400" dirty="0">
                    <a:latin typeface="Tw Cen MT Regular"/>
                  </a:rPr>
                  <a:t>parent</a:t>
                </a:r>
                <a:endParaRPr lang="en-US" sz="1400" dirty="0"/>
              </a:p>
            </p:txBody>
          </p:sp>
          <p:sp>
            <p:nvSpPr>
              <p:cNvPr id="13" name="Rectangle 12">
                <a:extLst>
                  <a:ext uri="{FF2B5EF4-FFF2-40B4-BE49-F238E27FC236}">
                    <a16:creationId xmlns:a16="http://schemas.microsoft.com/office/drawing/2014/main" id="{0A413C43-E748-99BB-2C1D-0AA035FF06FF}"/>
                  </a:ext>
                </a:extLst>
              </p:cNvPr>
              <p:cNvSpPr/>
              <p:nvPr/>
            </p:nvSpPr>
            <p:spPr>
              <a:xfrm rot="5400000">
                <a:off x="7544937" y="5235152"/>
                <a:ext cx="960529" cy="409483"/>
              </a:xfrm>
              <a:prstGeom prst="rect">
                <a:avLst/>
              </a:prstGeom>
              <a:noFill/>
              <a:ln>
                <a:noFill/>
              </a:ln>
            </p:spPr>
            <p:txBody>
              <a:bodyPr wrap="square">
                <a:spAutoFit/>
              </a:bodyPr>
              <a:lstStyle/>
              <a:p>
                <a:r>
                  <a:rPr lang="en-US" sz="1400" dirty="0">
                    <a:latin typeface="Tw Cen MT Regular"/>
                  </a:rPr>
                  <a:t>teacher</a:t>
                </a:r>
                <a:endParaRPr lang="en-US" sz="1400" dirty="0"/>
              </a:p>
            </p:txBody>
          </p:sp>
          <p:sp>
            <p:nvSpPr>
              <p:cNvPr id="14" name="Rectangle 13">
                <a:extLst>
                  <a:ext uri="{FF2B5EF4-FFF2-40B4-BE49-F238E27FC236}">
                    <a16:creationId xmlns:a16="http://schemas.microsoft.com/office/drawing/2014/main" id="{97294F89-C2C2-E263-6CEA-77C1DD99AACB}"/>
                  </a:ext>
                </a:extLst>
              </p:cNvPr>
              <p:cNvSpPr/>
              <p:nvPr/>
            </p:nvSpPr>
            <p:spPr>
              <a:xfrm rot="5400000">
                <a:off x="8201429" y="5258596"/>
                <a:ext cx="960529" cy="409483"/>
              </a:xfrm>
              <a:prstGeom prst="rect">
                <a:avLst/>
              </a:prstGeom>
              <a:noFill/>
              <a:ln>
                <a:noFill/>
              </a:ln>
            </p:spPr>
            <p:txBody>
              <a:bodyPr wrap="square">
                <a:spAutoFit/>
              </a:bodyPr>
              <a:lstStyle/>
              <a:p>
                <a:r>
                  <a:rPr lang="en-US" sz="1400" dirty="0">
                    <a:latin typeface="Tw Cen MT Regular"/>
                  </a:rPr>
                  <a:t>helper</a:t>
                </a:r>
                <a:endParaRPr lang="en-US" sz="1400" dirty="0"/>
              </a:p>
            </p:txBody>
          </p:sp>
        </p:grpSp>
      </p:grpSp>
      <p:sp>
        <p:nvSpPr>
          <p:cNvPr id="6" name="TextBox 5">
            <a:extLst>
              <a:ext uri="{FF2B5EF4-FFF2-40B4-BE49-F238E27FC236}">
                <a16:creationId xmlns:a16="http://schemas.microsoft.com/office/drawing/2014/main" id="{B58B7044-A9A7-4457-EA3E-830699A11AA2}"/>
              </a:ext>
            </a:extLst>
          </p:cNvPr>
          <p:cNvSpPr txBox="1"/>
          <p:nvPr/>
        </p:nvSpPr>
        <p:spPr>
          <a:xfrm>
            <a:off x="8686799" y="5919995"/>
            <a:ext cx="237978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Go to example 4</a:t>
            </a:r>
            <a:endParaRPr lang="en-US" dirty="0">
              <a:solidFill>
                <a:schemeClr val="accent2">
                  <a:lumMod val="75000"/>
                </a:schemeClr>
              </a:solidFill>
            </a:endParaRPr>
          </a:p>
        </p:txBody>
      </p:sp>
    </p:spTree>
    <p:extLst>
      <p:ext uri="{BB962C8B-B14F-4D97-AF65-F5344CB8AC3E}">
        <p14:creationId xmlns:p14="http://schemas.microsoft.com/office/powerpoint/2010/main" val="307667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12</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875480" y="1980421"/>
            <a:ext cx="8526428" cy="4524315"/>
          </a:xfrm>
          <a:prstGeom prst="rect">
            <a:avLst/>
          </a:prstGeom>
          <a:noFill/>
          <a:ln>
            <a:noFill/>
          </a:ln>
        </p:spPr>
        <p:txBody>
          <a:bodyPr wrap="square">
            <a:spAutoFit/>
          </a:bodyPr>
          <a:lstStyle/>
          <a:p>
            <a:r>
              <a:rPr lang="en-US" dirty="0">
                <a:latin typeface="Tw Cen MT Regular"/>
                <a:cs typeface="Leander"/>
              </a:rPr>
              <a:t>In this project:</a:t>
            </a:r>
          </a:p>
          <a:p>
            <a:pPr marL="342900" indent="-342900">
              <a:buFont typeface="Arial" panose="020B0604020202020204" pitchFamily="34" charset="0"/>
              <a:buChar char="•"/>
            </a:pPr>
            <a:r>
              <a:rPr lang="en-US" dirty="0"/>
              <a:t>We would have liked to ask Interviewer C to gather more stories, but that option was not possible.</a:t>
            </a:r>
          </a:p>
          <a:p>
            <a:pPr marL="342900" indent="-342900">
              <a:buFont typeface="Arial" panose="020B0604020202020204" pitchFamily="34" charset="0"/>
              <a:buChar char="•"/>
            </a:pPr>
            <a:r>
              <a:rPr lang="en-US" dirty="0"/>
              <a:t>We looked through more patterns that connected to the people who collected the stories. Several </a:t>
            </a:r>
            <a:r>
              <a:rPr lang="en-US" b="1" dirty="0"/>
              <a:t>other differences emerged</a:t>
            </a:r>
            <a:r>
              <a:rPr lang="en-US" dirty="0"/>
              <a:t>. </a:t>
            </a:r>
          </a:p>
          <a:p>
            <a:pPr marL="342900" indent="-342900">
              <a:buFont typeface="Arial" panose="020B0604020202020204" pitchFamily="34" charset="0"/>
              <a:buChar char="•"/>
            </a:pPr>
            <a:r>
              <a:rPr lang="en-US" dirty="0"/>
              <a:t>We knew that the locations visited by Interviewer C were located near each other. We considered it possible that the difference was not in the interviewers but in the localities. That is, it could be that the people who told the happier-ending stories shared a </a:t>
            </a:r>
            <a:r>
              <a:rPr lang="en-US" b="1" dirty="0"/>
              <a:t>distinct cultural perspective</a:t>
            </a:r>
            <a:r>
              <a:rPr lang="en-US" dirty="0"/>
              <a:t>.</a:t>
            </a:r>
          </a:p>
          <a:p>
            <a:pPr marL="342900" indent="-342900">
              <a:buFont typeface="Arial" panose="020B0604020202020204" pitchFamily="34" charset="0"/>
              <a:buChar char="•"/>
            </a:pPr>
            <a:r>
              <a:rPr lang="en-US" dirty="0"/>
              <a:t>We decided to separate the data by interviewer and generate separate patterns for each subset (luckily they were large enough to do this). Essentially, we </a:t>
            </a:r>
            <a:r>
              <a:rPr lang="en-US" b="1" dirty="0"/>
              <a:t>split the project </a:t>
            </a:r>
            <a:r>
              <a:rPr lang="en-US" dirty="0"/>
              <a:t>into several related projects.</a:t>
            </a:r>
          </a:p>
          <a:p>
            <a:pPr marL="342900" indent="-342900">
              <a:buFont typeface="Arial" panose="020B0604020202020204" pitchFamily="34" charset="0"/>
              <a:buChar char="•"/>
            </a:pPr>
            <a:r>
              <a:rPr lang="en-US" dirty="0"/>
              <a:t>In our use of the materials in sensemaking, we focused mainly on patterns within each interviewer’s set of locations. We asked our participants to consider any conclusions about the entire collection area as weak in comparison to those within each interviewer area.</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sp>
        <p:nvSpPr>
          <p:cNvPr id="11" name="Title 1">
            <a:extLst>
              <a:ext uri="{FF2B5EF4-FFF2-40B4-BE49-F238E27FC236}">
                <a16:creationId xmlns:a16="http://schemas.microsoft.com/office/drawing/2014/main" id="{CA732EB6-4E38-E192-7CA6-A8535E93C4CC}"/>
              </a:ext>
            </a:extLst>
          </p:cNvPr>
          <p:cNvSpPr>
            <a:spLocks noGrp="1"/>
          </p:cNvSpPr>
          <p:nvPr>
            <p:ph type="title"/>
          </p:nvPr>
        </p:nvSpPr>
        <p:spPr>
          <a:xfrm>
            <a:off x="664463" y="480805"/>
            <a:ext cx="11128952" cy="1499616"/>
          </a:xfrm>
        </p:spPr>
        <p:txBody>
          <a:bodyPr/>
          <a:lstStyle/>
          <a:p>
            <a:r>
              <a:rPr lang="en-US" dirty="0">
                <a:solidFill>
                  <a:schemeClr val="accent2">
                    <a:lumMod val="75000"/>
                  </a:schemeClr>
                </a:solidFill>
              </a:rPr>
              <a:t>4. did our interviewers bias our stories? - result</a:t>
            </a:r>
          </a:p>
        </p:txBody>
      </p:sp>
      <p:sp>
        <p:nvSpPr>
          <p:cNvPr id="19" name="TextBox 18">
            <a:extLst>
              <a:ext uri="{FF2B5EF4-FFF2-40B4-BE49-F238E27FC236}">
                <a16:creationId xmlns:a16="http://schemas.microsoft.com/office/drawing/2014/main" id="{14A110EC-AA82-288D-069A-FFD5C1652FB9}"/>
              </a:ext>
            </a:extLst>
          </p:cNvPr>
          <p:cNvSpPr txBox="1"/>
          <p:nvPr/>
        </p:nvSpPr>
        <p:spPr>
          <a:xfrm>
            <a:off x="8686799" y="5919995"/>
            <a:ext cx="237978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3" action="ppaction://hlinksldjump"/>
              </a:rPr>
              <a:t>Go to example 5</a:t>
            </a:r>
            <a:endParaRPr lang="en-US" dirty="0">
              <a:solidFill>
                <a:schemeClr val="accent2">
                  <a:lumMod val="75000"/>
                </a:schemeClr>
              </a:solidFill>
            </a:endParaRPr>
          </a:p>
        </p:txBody>
      </p:sp>
    </p:spTree>
    <p:extLst>
      <p:ext uri="{BB962C8B-B14F-4D97-AF65-F5344CB8AC3E}">
        <p14:creationId xmlns:p14="http://schemas.microsoft.com/office/powerpoint/2010/main" val="2691700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5. did participants avoid this question? - result</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13</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4485796" y="1612664"/>
            <a:ext cx="7321742" cy="4801314"/>
          </a:xfrm>
          <a:prstGeom prst="rect">
            <a:avLst/>
          </a:prstGeom>
          <a:noFill/>
          <a:ln>
            <a:noFill/>
          </a:ln>
        </p:spPr>
        <p:txBody>
          <a:bodyPr wrap="square">
            <a:spAutoFit/>
          </a:bodyPr>
          <a:lstStyle/>
          <a:p>
            <a:r>
              <a:rPr lang="en-US" dirty="0">
                <a:latin typeface="Tw Cen MT Regular"/>
                <a:cs typeface="Leander"/>
              </a:rPr>
              <a:t>In this project:</a:t>
            </a:r>
          </a:p>
          <a:p>
            <a:pPr marL="285750" indent="-285750">
              <a:buFont typeface="Arial" panose="020B0604020202020204" pitchFamily="34" charset="0"/>
              <a:buChar char="•"/>
            </a:pPr>
            <a:r>
              <a:rPr lang="en-US" dirty="0">
                <a:latin typeface="Tw Cen MT Regular"/>
                <a:cs typeface="Leander"/>
              </a:rPr>
              <a:t>We graphed all of the scale values collected in the project (top left). Overall the central peak was not as striking. We also graphed the standard deviation of each respondent’s scale values (bottom left). These showed a good range of variation. So it seemed that the centrality issue pertained mainly to </a:t>
            </a:r>
            <a:r>
              <a:rPr lang="en-US" b="1" dirty="0">
                <a:latin typeface="Tw Cen MT Regular"/>
                <a:cs typeface="Leander"/>
              </a:rPr>
              <a:t>this one question</a:t>
            </a:r>
            <a:r>
              <a:rPr lang="en-US" dirty="0">
                <a:latin typeface="Tw Cen MT Regular"/>
                <a:cs typeface="Leander"/>
              </a:rPr>
              <a:t>.</a:t>
            </a:r>
          </a:p>
          <a:p>
            <a:pPr marL="285750" indent="-285750">
              <a:buFont typeface="Arial" panose="020B0604020202020204" pitchFamily="34" charset="0"/>
              <a:buChar char="•"/>
            </a:pPr>
            <a:r>
              <a:rPr lang="en-US" dirty="0">
                <a:latin typeface="Tw Cen MT Regular"/>
                <a:cs typeface="Leander"/>
              </a:rPr>
              <a:t>We guessed that the central peak in the Fairness question might have been caused by </a:t>
            </a:r>
            <a:r>
              <a:rPr lang="en-US" b="1" dirty="0">
                <a:latin typeface="Tw Cen MT Regular"/>
                <a:cs typeface="Leander"/>
              </a:rPr>
              <a:t>the way the stories were collected</a:t>
            </a:r>
            <a:r>
              <a:rPr lang="en-US" dirty="0">
                <a:latin typeface="Tw Cen MT Regular"/>
                <a:cs typeface="Leander"/>
              </a:rPr>
              <a:t>. Participants were shown stock images of people in their profession and asked to pretend they were giving advice to a younger person entering the profession. This may have led respondents to </a:t>
            </a:r>
            <a:r>
              <a:rPr lang="en-US" b="1" dirty="0">
                <a:latin typeface="Tw Cen MT Regular"/>
                <a:cs typeface="Leander"/>
              </a:rPr>
              <a:t>conform</a:t>
            </a:r>
            <a:r>
              <a:rPr lang="en-US" dirty="0">
                <a:latin typeface="Tw Cen MT Regular"/>
                <a:cs typeface="Leander"/>
              </a:rPr>
              <a:t> to perceived expectations about their professional identities and </a:t>
            </a:r>
            <a:r>
              <a:rPr lang="en-US" b="1" dirty="0">
                <a:latin typeface="Tw Cen MT Regular"/>
                <a:cs typeface="Leander"/>
              </a:rPr>
              <a:t>defend</a:t>
            </a:r>
            <a:r>
              <a:rPr lang="en-US" dirty="0">
                <a:latin typeface="Tw Cen MT Regular"/>
                <a:cs typeface="Leander"/>
              </a:rPr>
              <a:t> their status as members of their profession. And this might have led them to “keep a lid on” views of fairness that they might otherwise have explored more fully.</a:t>
            </a:r>
          </a:p>
          <a:p>
            <a:pPr marL="285750" indent="-285750">
              <a:buFont typeface="Arial" panose="020B0604020202020204" pitchFamily="34" charset="0"/>
              <a:buChar char="•"/>
            </a:pPr>
            <a:r>
              <a:rPr lang="en-US" dirty="0">
                <a:latin typeface="Tw Cen MT Regular"/>
                <a:cs typeface="Leander"/>
              </a:rPr>
              <a:t>Given this trend, we cautioned our sensemaking participants that the Fairness question should be considered as less representative and authentic than the other questions.</a:t>
            </a:r>
          </a:p>
        </p:txBody>
      </p:sp>
      <p:pic>
        <p:nvPicPr>
          <p:cNvPr id="6" name="Picture 3">
            <a:extLst>
              <a:ext uri="{FF2B5EF4-FFF2-40B4-BE49-F238E27FC236}">
                <a16:creationId xmlns:a16="http://schemas.microsoft.com/office/drawing/2014/main" id="{389A9A62-3157-AF66-647E-46BBE2B1C7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9013" y="1623529"/>
            <a:ext cx="3172233" cy="23793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067AA3FC-2F90-6DF7-FE3A-841A47D354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3189" y="4036147"/>
            <a:ext cx="3258057" cy="244354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3BEAA2C-58F5-156E-63A0-E3949BD226F3}"/>
              </a:ext>
            </a:extLst>
          </p:cNvPr>
          <p:cNvSpPr txBox="1"/>
          <p:nvPr/>
        </p:nvSpPr>
        <p:spPr>
          <a:xfrm>
            <a:off x="8686799" y="5919995"/>
            <a:ext cx="237978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5" action="ppaction://hlinksldjump"/>
              </a:rPr>
              <a:t>Go to example 6</a:t>
            </a:r>
            <a:endParaRPr lang="en-US" dirty="0">
              <a:solidFill>
                <a:schemeClr val="accent2">
                  <a:lumMod val="75000"/>
                </a:schemeClr>
              </a:solidFill>
            </a:endParaRPr>
          </a:p>
        </p:txBody>
      </p:sp>
    </p:spTree>
    <p:extLst>
      <p:ext uri="{BB962C8B-B14F-4D97-AF65-F5344CB8AC3E}">
        <p14:creationId xmlns:p14="http://schemas.microsoft.com/office/powerpoint/2010/main" val="2087758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2" y="480805"/>
            <a:ext cx="11117229" cy="1499616"/>
          </a:xfrm>
        </p:spPr>
        <p:txBody>
          <a:bodyPr/>
          <a:lstStyle/>
          <a:p>
            <a:r>
              <a:rPr lang="en-US" dirty="0">
                <a:solidFill>
                  <a:schemeClr val="accent2">
                    <a:lumMod val="75000"/>
                  </a:schemeClr>
                </a:solidFill>
              </a:rPr>
              <a:t>6. Where did these twin peaks come from? - result</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14</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4533077" y="1657255"/>
            <a:ext cx="6580400" cy="4801314"/>
          </a:xfrm>
          <a:prstGeom prst="rect">
            <a:avLst/>
          </a:prstGeom>
          <a:noFill/>
          <a:ln>
            <a:noFill/>
          </a:ln>
        </p:spPr>
        <p:txBody>
          <a:bodyPr wrap="square">
            <a:spAutoFit/>
          </a:bodyPr>
          <a:lstStyle/>
          <a:p>
            <a:r>
              <a:rPr lang="en-US" dirty="0">
                <a:latin typeface="Tw Cen MT Regular"/>
                <a:cs typeface="Leander"/>
              </a:rPr>
              <a:t>In this project:</a:t>
            </a:r>
          </a:p>
          <a:p>
            <a:pPr marL="285750" indent="-285750">
              <a:buFont typeface="Arial" panose="020B0604020202020204" pitchFamily="34" charset="0"/>
              <a:buChar char="•"/>
            </a:pPr>
            <a:r>
              <a:rPr lang="en-US" dirty="0">
                <a:latin typeface="Tw Cen MT Regular"/>
              </a:rPr>
              <a:t>The mystery of the twin peaks on the conflict question </a:t>
            </a:r>
            <a:r>
              <a:rPr lang="en-US" b="1" dirty="0">
                <a:latin typeface="Tw Cen MT Regular"/>
              </a:rPr>
              <a:t>disappeared</a:t>
            </a:r>
            <a:r>
              <a:rPr lang="en-US" dirty="0">
                <a:latin typeface="Tw Cen MT Regular"/>
              </a:rPr>
              <a:t> as soon as we saw it against the “how do you feel about this story” question (top left: appreciative and cooperative; top right: disappointed and conflictual). This showed us that the two peaks were not an anomalous or conflated response; they were a meaningful distinction. </a:t>
            </a:r>
          </a:p>
          <a:p>
            <a:pPr marL="285750" indent="-285750">
              <a:buFont typeface="Arial" panose="020B0604020202020204" pitchFamily="34" charset="0"/>
              <a:buChar char="•"/>
            </a:pPr>
            <a:r>
              <a:rPr lang="en-US" dirty="0">
                <a:latin typeface="Tw Cen MT Regular"/>
              </a:rPr>
              <a:t>Bimodal results on a scale question that compares two opposing extremes can be quite meaningful, as long as the peaks are connected to something. If you were to see such peaks without any obvious connections, it would be a good idea to </a:t>
            </a:r>
            <a:r>
              <a:rPr lang="en-US" b="1" dirty="0">
                <a:latin typeface="Tw Cen MT Regular"/>
              </a:rPr>
              <a:t>look for an explanation </a:t>
            </a:r>
            <a:r>
              <a:rPr lang="en-US" dirty="0">
                <a:latin typeface="Tw Cen MT Regular"/>
              </a:rPr>
              <a:t>for the bimodality. The peaks could be two perceptions of what you meant by the question, two perspectives on what the “right” answer should be, two groups of people whose identities led them to perceive the question differently, two contexts of story collection, two styles of interviewing or facilitation, and so on.</a:t>
            </a:r>
          </a:p>
        </p:txBody>
      </p:sp>
      <p:pic>
        <p:nvPicPr>
          <p:cNvPr id="5" name="Picture 4" descr="Conflict none to crippling with Feel about - appreciative.png">
            <a:extLst>
              <a:ext uri="{FF2B5EF4-FFF2-40B4-BE49-F238E27FC236}">
                <a16:creationId xmlns:a16="http://schemas.microsoft.com/office/drawing/2014/main" id="{BD12FAD7-F771-6F6E-B379-0389CD05EA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263" y="1598481"/>
            <a:ext cx="3086922" cy="2315192"/>
          </a:xfrm>
          <a:prstGeom prst="rect">
            <a:avLst/>
          </a:prstGeom>
        </p:spPr>
      </p:pic>
      <p:pic>
        <p:nvPicPr>
          <p:cNvPr id="7" name="Picture 6" descr="Conflict none to crippling with Feel about - disappointed sad.png">
            <a:extLst>
              <a:ext uri="{FF2B5EF4-FFF2-40B4-BE49-F238E27FC236}">
                <a16:creationId xmlns:a16="http://schemas.microsoft.com/office/drawing/2014/main" id="{1EC27A7F-B0E3-C8C8-DC9D-896EBB0621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263" y="4062003"/>
            <a:ext cx="3086922" cy="2315192"/>
          </a:xfrm>
          <a:prstGeom prst="rect">
            <a:avLst/>
          </a:prstGeom>
        </p:spPr>
      </p:pic>
    </p:spTree>
    <p:extLst>
      <p:ext uri="{BB962C8B-B14F-4D97-AF65-F5344CB8AC3E}">
        <p14:creationId xmlns:p14="http://schemas.microsoft.com/office/powerpoint/2010/main" val="986800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How to use this presentation</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2</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3" y="1980421"/>
            <a:ext cx="9147752" cy="707886"/>
          </a:xfrm>
          <a:prstGeom prst="rect">
            <a:avLst/>
          </a:prstGeom>
          <a:noFill/>
          <a:ln>
            <a:noFill/>
          </a:ln>
        </p:spPr>
        <p:txBody>
          <a:bodyPr wrap="square">
            <a:spAutoFit/>
          </a:bodyPr>
          <a:lstStyle/>
          <a:p>
            <a:r>
              <a:rPr lang="en-US" sz="2000" dirty="0">
                <a:latin typeface="Tw Cen MT Regular"/>
              </a:rPr>
              <a:t>On these slides are some real examples of data integrity issues that came up in real PNI projects. To use these examples:</a:t>
            </a:r>
          </a:p>
        </p:txBody>
      </p:sp>
      <p:graphicFrame>
        <p:nvGraphicFramePr>
          <p:cNvPr id="6" name="Diagram 5">
            <a:extLst>
              <a:ext uri="{FF2B5EF4-FFF2-40B4-BE49-F238E27FC236}">
                <a16:creationId xmlns:a16="http://schemas.microsoft.com/office/drawing/2014/main" id="{48B2809F-94AD-BB22-BF48-529D79B80B6A}"/>
              </a:ext>
            </a:extLst>
          </p:cNvPr>
          <p:cNvGraphicFramePr/>
          <p:nvPr>
            <p:extLst>
              <p:ext uri="{D42A27DB-BD31-4B8C-83A1-F6EECF244321}">
                <p14:modId xmlns:p14="http://schemas.microsoft.com/office/powerpoint/2010/main" val="2351099563"/>
              </p:ext>
            </p:extLst>
          </p:nvPr>
        </p:nvGraphicFramePr>
        <p:xfrm>
          <a:off x="1641816" y="1367594"/>
          <a:ext cx="9495537" cy="5937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6721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1. is this a pattern or a problem?</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3</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2" y="1649892"/>
            <a:ext cx="4739876" cy="2308324"/>
          </a:xfrm>
          <a:prstGeom prst="rect">
            <a:avLst/>
          </a:prstGeom>
          <a:noFill/>
          <a:ln>
            <a:noFill/>
          </a:ln>
        </p:spPr>
        <p:txBody>
          <a:bodyPr wrap="square">
            <a:spAutoFit/>
          </a:bodyPr>
          <a:lstStyle/>
          <a:p>
            <a:r>
              <a:rPr lang="en-US" dirty="0">
                <a:latin typeface="Tw Cen MT Regular"/>
              </a:rPr>
              <a:t>In this project, more than half of the stories took place in the previous six months. </a:t>
            </a:r>
          </a:p>
          <a:p>
            <a:endParaRPr lang="en-US" dirty="0">
              <a:latin typeface="Tw Cen MT Regular"/>
            </a:endParaRPr>
          </a:p>
          <a:p>
            <a:r>
              <a:rPr lang="en-US" dirty="0">
                <a:latin typeface="Tw Cen MT Regular"/>
              </a:rPr>
              <a:t>Whare some questions you could ask about this situation? What could you do to find out what you are looking at here?</a:t>
            </a: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pic>
        <p:nvPicPr>
          <p:cNvPr id="6" name="Picture 5">
            <a:extLst>
              <a:ext uri="{FF2B5EF4-FFF2-40B4-BE49-F238E27FC236}">
                <a16:creationId xmlns:a16="http://schemas.microsoft.com/office/drawing/2014/main" id="{1FABE150-4C3F-2C6A-6936-50F133817A04}"/>
              </a:ext>
            </a:extLst>
          </p:cNvPr>
          <p:cNvPicPr>
            <a:picLocks noChangeAspect="1"/>
          </p:cNvPicPr>
          <p:nvPr/>
        </p:nvPicPr>
        <p:blipFill>
          <a:blip r:embed="rId3"/>
          <a:stretch>
            <a:fillRect/>
          </a:stretch>
        </p:blipFill>
        <p:spPr>
          <a:xfrm>
            <a:off x="6096000" y="1611746"/>
            <a:ext cx="5712890" cy="4985794"/>
          </a:xfrm>
          <a:prstGeom prst="rect">
            <a:avLst/>
          </a:prstGeom>
        </p:spPr>
      </p:pic>
      <p:sp>
        <p:nvSpPr>
          <p:cNvPr id="9" name="TextBox 8">
            <a:extLst>
              <a:ext uri="{FF2B5EF4-FFF2-40B4-BE49-F238E27FC236}">
                <a16:creationId xmlns:a16="http://schemas.microsoft.com/office/drawing/2014/main" id="{36301E16-5C4F-7397-C4EB-09F1663593E1}"/>
              </a:ext>
            </a:extLst>
          </p:cNvPr>
          <p:cNvSpPr txBox="1"/>
          <p:nvPr/>
        </p:nvSpPr>
        <p:spPr>
          <a:xfrm>
            <a:off x="1862092" y="3902455"/>
            <a:ext cx="234461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See what happened</a:t>
            </a:r>
            <a:endParaRPr lang="en-US" dirty="0">
              <a:solidFill>
                <a:schemeClr val="accent2">
                  <a:lumMod val="75000"/>
                </a:schemeClr>
              </a:solidFill>
            </a:endParaRPr>
          </a:p>
        </p:txBody>
      </p:sp>
      <p:sp>
        <p:nvSpPr>
          <p:cNvPr id="10" name="Rectangle 9">
            <a:extLst>
              <a:ext uri="{FF2B5EF4-FFF2-40B4-BE49-F238E27FC236}">
                <a16:creationId xmlns:a16="http://schemas.microsoft.com/office/drawing/2014/main" id="{EA5DF1F9-4450-300B-AAD4-2F982E31DF7E}"/>
              </a:ext>
            </a:extLst>
          </p:cNvPr>
          <p:cNvSpPr/>
          <p:nvPr/>
        </p:nvSpPr>
        <p:spPr>
          <a:xfrm>
            <a:off x="664461" y="5675495"/>
            <a:ext cx="5246835" cy="923330"/>
          </a:xfrm>
          <a:prstGeom prst="rect">
            <a:avLst/>
          </a:prstGeom>
          <a:noFill/>
          <a:ln>
            <a:noFill/>
          </a:ln>
        </p:spPr>
        <p:txBody>
          <a:bodyPr wrap="square">
            <a:spAutoFit/>
          </a:bodyPr>
          <a:lstStyle/>
          <a:p>
            <a:r>
              <a:rPr lang="en-US" dirty="0">
                <a:latin typeface="Tw Cen MT Regular"/>
              </a:rPr>
              <a:t>(If these hyperlinks dp not work, page forward to the end of the presentation, where you can find all of the result pages.)</a:t>
            </a:r>
          </a:p>
        </p:txBody>
      </p:sp>
    </p:spTree>
    <p:extLst>
      <p:ext uri="{BB962C8B-B14F-4D97-AF65-F5344CB8AC3E}">
        <p14:creationId xmlns:p14="http://schemas.microsoft.com/office/powerpoint/2010/main" val="336217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24EAA98-C486-CEBF-6D59-F7B5AB7B62A6}"/>
              </a:ext>
            </a:extLst>
          </p:cNvPr>
          <p:cNvPicPr>
            <a:picLocks noChangeAspect="1"/>
          </p:cNvPicPr>
          <p:nvPr/>
        </p:nvPicPr>
        <p:blipFill>
          <a:blip r:embed="rId3"/>
          <a:stretch>
            <a:fillRect/>
          </a:stretch>
        </p:blipFill>
        <p:spPr>
          <a:xfrm>
            <a:off x="6952606" y="1748289"/>
            <a:ext cx="4574931" cy="4574931"/>
          </a:xfrm>
          <a:prstGeom prst="rect">
            <a:avLst/>
          </a:prstGeom>
        </p:spPr>
      </p:pic>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normAutofit/>
          </a:bodyPr>
          <a:lstStyle/>
          <a:p>
            <a:r>
              <a:rPr lang="en-US" sz="5400" dirty="0">
                <a:solidFill>
                  <a:schemeClr val="accent2">
                    <a:lumMod val="75000"/>
                  </a:schemeClr>
                </a:solidFill>
              </a:rPr>
              <a:t>2. are these answers spread too thinly?</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4</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2" y="1649892"/>
            <a:ext cx="5153654" cy="2862322"/>
          </a:xfrm>
          <a:prstGeom prst="rect">
            <a:avLst/>
          </a:prstGeom>
          <a:noFill/>
          <a:ln>
            <a:noFill/>
          </a:ln>
        </p:spPr>
        <p:txBody>
          <a:bodyPr wrap="square">
            <a:spAutoFit/>
          </a:bodyPr>
          <a:lstStyle/>
          <a:p>
            <a:r>
              <a:rPr lang="en-US" dirty="0">
                <a:latin typeface="Tw Cen MT Regular"/>
                <a:cs typeface="Leander"/>
              </a:rPr>
              <a:t>In this project, the “How do you feel” question resulted in some very low answer counts (some statistical tests won’t run on subsets below 20 stories, and in any case, counts below 30 stories produce weak results). </a:t>
            </a:r>
          </a:p>
          <a:p>
            <a:endParaRPr lang="en-US" dirty="0">
              <a:latin typeface="Tw Cen MT Regular"/>
              <a:cs typeface="Leander"/>
            </a:endParaRPr>
          </a:p>
          <a:p>
            <a:r>
              <a:rPr lang="en-US" dirty="0">
                <a:latin typeface="Tw Cen MT Regular"/>
                <a:cs typeface="Leander"/>
              </a:rPr>
              <a:t>How can you preserve the intent of the participants without excluding any of their answers? Is it even possible?</a:t>
            </a: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sp>
        <p:nvSpPr>
          <p:cNvPr id="10" name="TextBox 9">
            <a:extLst>
              <a:ext uri="{FF2B5EF4-FFF2-40B4-BE49-F238E27FC236}">
                <a16:creationId xmlns:a16="http://schemas.microsoft.com/office/drawing/2014/main" id="{8315A2AC-CAAE-AA80-2B1A-613314F5C8DF}"/>
              </a:ext>
            </a:extLst>
          </p:cNvPr>
          <p:cNvSpPr txBox="1"/>
          <p:nvPr/>
        </p:nvSpPr>
        <p:spPr>
          <a:xfrm>
            <a:off x="2168627" y="4636813"/>
            <a:ext cx="2145323"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See what happened</a:t>
            </a:r>
            <a:endParaRPr lang="en-US" dirty="0">
              <a:solidFill>
                <a:schemeClr val="accent2">
                  <a:lumMod val="75000"/>
                </a:schemeClr>
              </a:solidFill>
            </a:endParaRPr>
          </a:p>
        </p:txBody>
      </p:sp>
    </p:spTree>
    <p:extLst>
      <p:ext uri="{BB962C8B-B14F-4D97-AF65-F5344CB8AC3E}">
        <p14:creationId xmlns:p14="http://schemas.microsoft.com/office/powerpoint/2010/main" val="144467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3. is our collection unbalanced?</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5</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3" y="1738259"/>
            <a:ext cx="6052860" cy="3139321"/>
          </a:xfrm>
          <a:prstGeom prst="rect">
            <a:avLst/>
          </a:prstGeom>
          <a:noFill/>
          <a:ln>
            <a:noFill/>
          </a:ln>
        </p:spPr>
        <p:txBody>
          <a:bodyPr wrap="square">
            <a:spAutoFit/>
          </a:bodyPr>
          <a:lstStyle/>
          <a:p>
            <a:r>
              <a:rPr lang="en-US" dirty="0">
                <a:latin typeface="Tw Cen MT Regular"/>
              </a:rPr>
              <a:t>In this project, the student answer count (19) was too low to generate any patterns; sixty percent of the remainder of the stories were told by parents; and the stories from teachers and helpers could probably not be lumped together usefully. The data set is imbalanced with respect to who told the stories.</a:t>
            </a:r>
          </a:p>
          <a:p>
            <a:endParaRPr lang="en-US" dirty="0">
              <a:latin typeface="Tw Cen MT Regular"/>
            </a:endParaRPr>
          </a:p>
          <a:p>
            <a:r>
              <a:rPr lang="en-US" dirty="0">
                <a:latin typeface="Tw Cen MT Regular"/>
              </a:rPr>
              <a:t>Is this story collection adequate? Should more stories be collected? Or can the catalysis and sensemaking phases of the project go ahead with the current collection of stories?</a:t>
            </a: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grpSp>
        <p:nvGrpSpPr>
          <p:cNvPr id="20" name="Group 19">
            <a:extLst>
              <a:ext uri="{FF2B5EF4-FFF2-40B4-BE49-F238E27FC236}">
                <a16:creationId xmlns:a16="http://schemas.microsoft.com/office/drawing/2014/main" id="{C25E2612-7BF2-F81D-1E9F-9FC2170C4FD3}"/>
              </a:ext>
            </a:extLst>
          </p:cNvPr>
          <p:cNvGrpSpPr/>
          <p:nvPr/>
        </p:nvGrpSpPr>
        <p:grpSpPr>
          <a:xfrm>
            <a:off x="6845303" y="1655153"/>
            <a:ext cx="3875556" cy="4668067"/>
            <a:chOff x="7475570" y="665154"/>
            <a:chExt cx="4364738" cy="5257282"/>
          </a:xfrm>
        </p:grpSpPr>
        <p:sp>
          <p:nvSpPr>
            <p:cNvPr id="8" name="Rectangle 7">
              <a:extLst>
                <a:ext uri="{FF2B5EF4-FFF2-40B4-BE49-F238E27FC236}">
                  <a16:creationId xmlns:a16="http://schemas.microsoft.com/office/drawing/2014/main" id="{57E27A61-926F-409F-74DE-FDEB76A5EBED}"/>
                </a:ext>
              </a:extLst>
            </p:cNvPr>
            <p:cNvSpPr/>
            <p:nvPr/>
          </p:nvSpPr>
          <p:spPr>
            <a:xfrm>
              <a:off x="7475570" y="665154"/>
              <a:ext cx="4364738" cy="400110"/>
            </a:xfrm>
            <a:prstGeom prst="rect">
              <a:avLst/>
            </a:prstGeom>
            <a:noFill/>
            <a:ln>
              <a:noFill/>
            </a:ln>
          </p:spPr>
          <p:txBody>
            <a:bodyPr wrap="square">
              <a:spAutoFit/>
            </a:bodyPr>
            <a:lstStyle/>
            <a:p>
              <a:r>
                <a:rPr lang="en-US" sz="2000" dirty="0">
                  <a:latin typeface="Tw Cen MT Regular"/>
                  <a:cs typeface="Leander"/>
                </a:rPr>
                <a:t>How were you involved in the story?</a:t>
              </a:r>
              <a:endParaRPr lang="en-US" sz="2000" dirty="0"/>
            </a:p>
          </p:txBody>
        </p:sp>
        <p:grpSp>
          <p:nvGrpSpPr>
            <p:cNvPr id="16" name="Group 15">
              <a:extLst>
                <a:ext uri="{FF2B5EF4-FFF2-40B4-BE49-F238E27FC236}">
                  <a16:creationId xmlns:a16="http://schemas.microsoft.com/office/drawing/2014/main" id="{F9B14EF9-9CAE-72E3-E2FE-EF6ACF10FA60}"/>
                </a:ext>
              </a:extLst>
            </p:cNvPr>
            <p:cNvGrpSpPr/>
            <p:nvPr/>
          </p:nvGrpSpPr>
          <p:grpSpPr>
            <a:xfrm>
              <a:off x="7475570" y="1249613"/>
              <a:ext cx="3491113" cy="4672823"/>
              <a:chOff x="5629441" y="1270780"/>
              <a:chExt cx="3491113" cy="4672823"/>
            </a:xfrm>
          </p:grpSpPr>
          <p:sp>
            <p:nvSpPr>
              <p:cNvPr id="10" name="Rectangle 9">
                <a:extLst>
                  <a:ext uri="{FF2B5EF4-FFF2-40B4-BE49-F238E27FC236}">
                    <a16:creationId xmlns:a16="http://schemas.microsoft.com/office/drawing/2014/main" id="{D5CB9C89-AC80-F405-E55A-94490F8B21A9}"/>
                  </a:ext>
                </a:extLst>
              </p:cNvPr>
              <p:cNvSpPr/>
              <p:nvPr/>
            </p:nvSpPr>
            <p:spPr>
              <a:xfrm rot="5400000">
                <a:off x="6173337" y="5263281"/>
                <a:ext cx="960529" cy="400110"/>
              </a:xfrm>
              <a:prstGeom prst="rect">
                <a:avLst/>
              </a:prstGeom>
              <a:noFill/>
              <a:ln>
                <a:noFill/>
              </a:ln>
            </p:spPr>
            <p:txBody>
              <a:bodyPr wrap="square">
                <a:spAutoFit/>
              </a:bodyPr>
              <a:lstStyle/>
              <a:p>
                <a:r>
                  <a:rPr lang="en-US" sz="2000" dirty="0">
                    <a:latin typeface="Tw Cen MT Regular"/>
                    <a:cs typeface="Leander"/>
                  </a:rPr>
                  <a:t>student</a:t>
                </a:r>
                <a:endParaRPr lang="en-US" sz="2000" dirty="0"/>
              </a:p>
            </p:txBody>
          </p:sp>
          <p:pic>
            <p:nvPicPr>
              <p:cNvPr id="11" name="Picture 10">
                <a:extLst>
                  <a:ext uri="{FF2B5EF4-FFF2-40B4-BE49-F238E27FC236}">
                    <a16:creationId xmlns:a16="http://schemas.microsoft.com/office/drawing/2014/main" id="{5883C8EA-6372-BB83-D0A6-073046CAA460}"/>
                  </a:ext>
                </a:extLst>
              </p:cNvPr>
              <p:cNvPicPr>
                <a:picLocks noChangeAspect="1"/>
              </p:cNvPicPr>
              <p:nvPr/>
            </p:nvPicPr>
            <p:blipFill rotWithShape="1">
              <a:blip r:embed="rId3"/>
              <a:srcRect r="37948"/>
              <a:stretch/>
            </p:blipFill>
            <p:spPr>
              <a:xfrm>
                <a:off x="5629441" y="1270780"/>
                <a:ext cx="3491113" cy="3606800"/>
              </a:xfrm>
              <a:prstGeom prst="rect">
                <a:avLst/>
              </a:prstGeom>
            </p:spPr>
          </p:pic>
          <p:sp>
            <p:nvSpPr>
              <p:cNvPr id="12" name="Rectangle 11">
                <a:extLst>
                  <a:ext uri="{FF2B5EF4-FFF2-40B4-BE49-F238E27FC236}">
                    <a16:creationId xmlns:a16="http://schemas.microsoft.com/office/drawing/2014/main" id="{E5D43182-FD51-E75B-25FE-E575B01746D6}"/>
                  </a:ext>
                </a:extLst>
              </p:cNvPr>
              <p:cNvSpPr/>
              <p:nvPr/>
            </p:nvSpPr>
            <p:spPr>
              <a:xfrm rot="5400000">
                <a:off x="6829829" y="5228113"/>
                <a:ext cx="960529" cy="400110"/>
              </a:xfrm>
              <a:prstGeom prst="rect">
                <a:avLst/>
              </a:prstGeom>
              <a:noFill/>
              <a:ln>
                <a:noFill/>
              </a:ln>
            </p:spPr>
            <p:txBody>
              <a:bodyPr wrap="square">
                <a:spAutoFit/>
              </a:bodyPr>
              <a:lstStyle/>
              <a:p>
                <a:r>
                  <a:rPr lang="en-US" sz="2000" dirty="0">
                    <a:latin typeface="Tw Cen MT Regular"/>
                  </a:rPr>
                  <a:t>parent</a:t>
                </a:r>
                <a:endParaRPr lang="en-US" sz="2000" dirty="0"/>
              </a:p>
            </p:txBody>
          </p:sp>
          <p:sp>
            <p:nvSpPr>
              <p:cNvPr id="13" name="Rectangle 12">
                <a:extLst>
                  <a:ext uri="{FF2B5EF4-FFF2-40B4-BE49-F238E27FC236}">
                    <a16:creationId xmlns:a16="http://schemas.microsoft.com/office/drawing/2014/main" id="{0A413C43-E748-99BB-2C1D-0AA035FF06FF}"/>
                  </a:ext>
                </a:extLst>
              </p:cNvPr>
              <p:cNvSpPr/>
              <p:nvPr/>
            </p:nvSpPr>
            <p:spPr>
              <a:xfrm rot="5400000">
                <a:off x="7544937" y="5239837"/>
                <a:ext cx="960529" cy="400110"/>
              </a:xfrm>
              <a:prstGeom prst="rect">
                <a:avLst/>
              </a:prstGeom>
              <a:noFill/>
              <a:ln>
                <a:noFill/>
              </a:ln>
            </p:spPr>
            <p:txBody>
              <a:bodyPr wrap="square">
                <a:spAutoFit/>
              </a:bodyPr>
              <a:lstStyle/>
              <a:p>
                <a:r>
                  <a:rPr lang="en-US" sz="2000" dirty="0">
                    <a:latin typeface="Tw Cen MT Regular"/>
                  </a:rPr>
                  <a:t>teacher</a:t>
                </a:r>
                <a:endParaRPr lang="en-US" sz="2000" dirty="0"/>
              </a:p>
            </p:txBody>
          </p:sp>
          <p:sp>
            <p:nvSpPr>
              <p:cNvPr id="14" name="Rectangle 13">
                <a:extLst>
                  <a:ext uri="{FF2B5EF4-FFF2-40B4-BE49-F238E27FC236}">
                    <a16:creationId xmlns:a16="http://schemas.microsoft.com/office/drawing/2014/main" id="{97294F89-C2C2-E263-6CEA-77C1DD99AACB}"/>
                  </a:ext>
                </a:extLst>
              </p:cNvPr>
              <p:cNvSpPr/>
              <p:nvPr/>
            </p:nvSpPr>
            <p:spPr>
              <a:xfrm rot="5400000">
                <a:off x="8201429" y="5263284"/>
                <a:ext cx="960529" cy="400110"/>
              </a:xfrm>
              <a:prstGeom prst="rect">
                <a:avLst/>
              </a:prstGeom>
              <a:noFill/>
              <a:ln>
                <a:noFill/>
              </a:ln>
            </p:spPr>
            <p:txBody>
              <a:bodyPr wrap="square">
                <a:spAutoFit/>
              </a:bodyPr>
              <a:lstStyle/>
              <a:p>
                <a:r>
                  <a:rPr lang="en-US" sz="2000" dirty="0">
                    <a:latin typeface="Tw Cen MT Regular"/>
                  </a:rPr>
                  <a:t>helper</a:t>
                </a:r>
                <a:endParaRPr lang="en-US" sz="2000" dirty="0"/>
              </a:p>
            </p:txBody>
          </p:sp>
        </p:grpSp>
      </p:grpSp>
      <p:sp>
        <p:nvSpPr>
          <p:cNvPr id="19" name="TextBox 18">
            <a:extLst>
              <a:ext uri="{FF2B5EF4-FFF2-40B4-BE49-F238E27FC236}">
                <a16:creationId xmlns:a16="http://schemas.microsoft.com/office/drawing/2014/main" id="{AFC15B2E-BDE8-D713-262F-F6366BE9A7BC}"/>
              </a:ext>
            </a:extLst>
          </p:cNvPr>
          <p:cNvSpPr txBox="1"/>
          <p:nvPr/>
        </p:nvSpPr>
        <p:spPr>
          <a:xfrm>
            <a:off x="2246854" y="4919473"/>
            <a:ext cx="2145323"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See what happened</a:t>
            </a:r>
            <a:endParaRPr lang="en-US" dirty="0">
              <a:solidFill>
                <a:schemeClr val="accent2">
                  <a:lumMod val="75000"/>
                </a:schemeClr>
              </a:solidFill>
            </a:endParaRPr>
          </a:p>
        </p:txBody>
      </p:sp>
    </p:spTree>
    <p:extLst>
      <p:ext uri="{BB962C8B-B14F-4D97-AF65-F5344CB8AC3E}">
        <p14:creationId xmlns:p14="http://schemas.microsoft.com/office/powerpoint/2010/main" val="942572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4. did our interviewers bias our stories?</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6</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2" y="1835875"/>
            <a:ext cx="5642553" cy="1754326"/>
          </a:xfrm>
          <a:prstGeom prst="rect">
            <a:avLst/>
          </a:prstGeom>
          <a:noFill/>
          <a:ln>
            <a:noFill/>
          </a:ln>
        </p:spPr>
        <p:txBody>
          <a:bodyPr wrap="square">
            <a:spAutoFit/>
          </a:bodyPr>
          <a:lstStyle/>
          <a:p>
            <a:r>
              <a:rPr lang="en-US" dirty="0">
                <a:latin typeface="Tw Cen MT Regular"/>
                <a:cs typeface="Leander"/>
              </a:rPr>
              <a:t>In this project, participants told a much greater proportion of happy-ending stories to one particular interviewer. What sorts of explorations do you think would help to resolve this issue?</a:t>
            </a:r>
            <a:endParaRPr lang="en-US" dirty="0">
              <a:latin typeface="Tw Cen MT Regular"/>
            </a:endParaRP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sp>
        <p:nvSpPr>
          <p:cNvPr id="7" name="TextBox 6">
            <a:extLst>
              <a:ext uri="{FF2B5EF4-FFF2-40B4-BE49-F238E27FC236}">
                <a16:creationId xmlns:a16="http://schemas.microsoft.com/office/drawing/2014/main" id="{C502C344-C497-AA68-00A7-9BCBC73D97BC}"/>
              </a:ext>
            </a:extLst>
          </p:cNvPr>
          <p:cNvSpPr txBox="1"/>
          <p:nvPr/>
        </p:nvSpPr>
        <p:spPr>
          <a:xfrm>
            <a:off x="961292" y="867508"/>
            <a:ext cx="0" cy="0"/>
          </a:xfrm>
          <a:prstGeom prst="rect">
            <a:avLst/>
          </a:prstGeom>
        </p:spPr>
        <p:txBody>
          <a:bodyPr vert="horz" wrap="none" lIns="91440" tIns="45720" rIns="91440" bIns="45720" rtlCol="0" anchor="ctr">
            <a:normAutofit fontScale="25000" lnSpcReduction="20000"/>
          </a:bodyPr>
          <a:lstStyle/>
          <a:p>
            <a:pPr algn="l"/>
            <a:endParaRPr lang="en-US" dirty="0">
              <a:solidFill>
                <a:schemeClr val="accent2">
                  <a:lumMod val="75000"/>
                </a:schemeClr>
              </a:solidFill>
            </a:endParaRPr>
          </a:p>
        </p:txBody>
      </p:sp>
      <p:grpSp>
        <p:nvGrpSpPr>
          <p:cNvPr id="18" name="Group 17">
            <a:extLst>
              <a:ext uri="{FF2B5EF4-FFF2-40B4-BE49-F238E27FC236}">
                <a16:creationId xmlns:a16="http://schemas.microsoft.com/office/drawing/2014/main" id="{FF5DC5A4-ACBE-6B57-802E-B8DB03E2FD20}"/>
              </a:ext>
            </a:extLst>
          </p:cNvPr>
          <p:cNvGrpSpPr/>
          <p:nvPr/>
        </p:nvGrpSpPr>
        <p:grpSpPr>
          <a:xfrm>
            <a:off x="7300664" y="1835875"/>
            <a:ext cx="3722780" cy="4959143"/>
            <a:chOff x="6060831" y="236135"/>
            <a:chExt cx="5032950" cy="6704429"/>
          </a:xfrm>
        </p:grpSpPr>
        <p:pic>
          <p:nvPicPr>
            <p:cNvPr id="6" name="Picture 5">
              <a:extLst>
                <a:ext uri="{FF2B5EF4-FFF2-40B4-BE49-F238E27FC236}">
                  <a16:creationId xmlns:a16="http://schemas.microsoft.com/office/drawing/2014/main" id="{79F19251-4C3C-59B4-2CDB-969B611C9148}"/>
                </a:ext>
              </a:extLst>
            </p:cNvPr>
            <p:cNvPicPr>
              <a:picLocks noChangeAspect="1"/>
            </p:cNvPicPr>
            <p:nvPr/>
          </p:nvPicPr>
          <p:blipFill>
            <a:blip r:embed="rId3"/>
            <a:stretch>
              <a:fillRect/>
            </a:stretch>
          </p:blipFill>
          <p:spPr>
            <a:xfrm>
              <a:off x="7702059" y="701748"/>
              <a:ext cx="2830773" cy="1855304"/>
            </a:xfrm>
            <a:prstGeom prst="rect">
              <a:avLst/>
            </a:prstGeom>
          </p:spPr>
        </p:pic>
        <p:pic>
          <p:nvPicPr>
            <p:cNvPr id="8" name="Picture 7">
              <a:extLst>
                <a:ext uri="{FF2B5EF4-FFF2-40B4-BE49-F238E27FC236}">
                  <a16:creationId xmlns:a16="http://schemas.microsoft.com/office/drawing/2014/main" id="{944D2DD7-440B-E0C1-E67C-A4E6EF2F1581}"/>
                </a:ext>
              </a:extLst>
            </p:cNvPr>
            <p:cNvPicPr>
              <a:picLocks noChangeAspect="1"/>
            </p:cNvPicPr>
            <p:nvPr/>
          </p:nvPicPr>
          <p:blipFill>
            <a:blip r:embed="rId4"/>
            <a:stretch>
              <a:fillRect/>
            </a:stretch>
          </p:blipFill>
          <p:spPr>
            <a:xfrm>
              <a:off x="7702059" y="2646989"/>
              <a:ext cx="2830773" cy="1855304"/>
            </a:xfrm>
            <a:prstGeom prst="rect">
              <a:avLst/>
            </a:prstGeom>
          </p:spPr>
        </p:pic>
        <p:pic>
          <p:nvPicPr>
            <p:cNvPr id="9" name="Picture 8">
              <a:extLst>
                <a:ext uri="{FF2B5EF4-FFF2-40B4-BE49-F238E27FC236}">
                  <a16:creationId xmlns:a16="http://schemas.microsoft.com/office/drawing/2014/main" id="{8DEB3C12-AC99-3341-E31F-30EFD932BEA8}"/>
                </a:ext>
              </a:extLst>
            </p:cNvPr>
            <p:cNvPicPr>
              <a:picLocks noChangeAspect="1"/>
            </p:cNvPicPr>
            <p:nvPr/>
          </p:nvPicPr>
          <p:blipFill>
            <a:blip r:embed="rId5"/>
            <a:stretch>
              <a:fillRect/>
            </a:stretch>
          </p:blipFill>
          <p:spPr>
            <a:xfrm>
              <a:off x="7702059" y="4585884"/>
              <a:ext cx="2830773" cy="1855304"/>
            </a:xfrm>
            <a:prstGeom prst="rect">
              <a:avLst/>
            </a:prstGeom>
          </p:spPr>
        </p:pic>
        <p:sp>
          <p:nvSpPr>
            <p:cNvPr id="12" name="Rectangle 11">
              <a:extLst>
                <a:ext uri="{FF2B5EF4-FFF2-40B4-BE49-F238E27FC236}">
                  <a16:creationId xmlns:a16="http://schemas.microsoft.com/office/drawing/2014/main" id="{D1711084-9B32-14DF-4BFC-CB646E45DD61}"/>
                </a:ext>
              </a:extLst>
            </p:cNvPr>
            <p:cNvSpPr/>
            <p:nvPr/>
          </p:nvSpPr>
          <p:spPr>
            <a:xfrm>
              <a:off x="7702059" y="236135"/>
              <a:ext cx="3391722" cy="457702"/>
            </a:xfrm>
            <a:prstGeom prst="rect">
              <a:avLst/>
            </a:prstGeom>
            <a:noFill/>
            <a:ln>
              <a:noFill/>
            </a:ln>
          </p:spPr>
          <p:txBody>
            <a:bodyPr wrap="square">
              <a:spAutoFit/>
            </a:bodyPr>
            <a:lstStyle/>
            <a:p>
              <a:r>
                <a:rPr lang="en-US" sz="1600" dirty="0">
                  <a:latin typeface="Tw Cen MT Regular"/>
                  <a:cs typeface="Leander"/>
                </a:rPr>
                <a:t>How well did the story end?</a:t>
              </a:r>
              <a:endParaRPr lang="en-US" sz="1600" dirty="0"/>
            </a:p>
          </p:txBody>
        </p:sp>
        <p:sp>
          <p:nvSpPr>
            <p:cNvPr id="13" name="Rectangle 12">
              <a:extLst>
                <a:ext uri="{FF2B5EF4-FFF2-40B4-BE49-F238E27FC236}">
                  <a16:creationId xmlns:a16="http://schemas.microsoft.com/office/drawing/2014/main" id="{41050178-9D70-B656-7A8B-CCCE43984A14}"/>
                </a:ext>
              </a:extLst>
            </p:cNvPr>
            <p:cNvSpPr/>
            <p:nvPr/>
          </p:nvSpPr>
          <p:spPr>
            <a:xfrm>
              <a:off x="8750924" y="6482862"/>
              <a:ext cx="1781907" cy="457702"/>
            </a:xfrm>
            <a:prstGeom prst="rect">
              <a:avLst/>
            </a:prstGeom>
            <a:noFill/>
            <a:ln>
              <a:noFill/>
            </a:ln>
          </p:spPr>
          <p:txBody>
            <a:bodyPr wrap="square">
              <a:spAutoFit/>
            </a:bodyPr>
            <a:lstStyle/>
            <a:p>
              <a:pPr algn="r"/>
              <a:r>
                <a:rPr lang="en-US" sz="1600" dirty="0">
                  <a:latin typeface="Tw Cen MT Regular"/>
                  <a:cs typeface="Leander"/>
                </a:rPr>
                <a:t>Perfectly</a:t>
              </a:r>
              <a:endParaRPr lang="en-US" sz="1600" dirty="0"/>
            </a:p>
          </p:txBody>
        </p:sp>
        <p:sp>
          <p:nvSpPr>
            <p:cNvPr id="14" name="Rectangle 13">
              <a:extLst>
                <a:ext uri="{FF2B5EF4-FFF2-40B4-BE49-F238E27FC236}">
                  <a16:creationId xmlns:a16="http://schemas.microsoft.com/office/drawing/2014/main" id="{C7666C38-52F9-012F-7271-EC9F0EB76988}"/>
                </a:ext>
              </a:extLst>
            </p:cNvPr>
            <p:cNvSpPr/>
            <p:nvPr/>
          </p:nvSpPr>
          <p:spPr>
            <a:xfrm>
              <a:off x="7801126" y="6482862"/>
              <a:ext cx="1781907" cy="457702"/>
            </a:xfrm>
            <a:prstGeom prst="rect">
              <a:avLst/>
            </a:prstGeom>
            <a:noFill/>
            <a:ln>
              <a:noFill/>
            </a:ln>
          </p:spPr>
          <p:txBody>
            <a:bodyPr wrap="square">
              <a:spAutoFit/>
            </a:bodyPr>
            <a:lstStyle/>
            <a:p>
              <a:r>
                <a:rPr lang="en-US" sz="1600" dirty="0">
                  <a:latin typeface="Tw Cen MT Regular"/>
                  <a:cs typeface="Leander"/>
                </a:rPr>
                <a:t>Horribly</a:t>
              </a:r>
              <a:endParaRPr lang="en-US" sz="1600" dirty="0"/>
            </a:p>
          </p:txBody>
        </p:sp>
        <p:sp>
          <p:nvSpPr>
            <p:cNvPr id="15" name="Rectangle 14">
              <a:extLst>
                <a:ext uri="{FF2B5EF4-FFF2-40B4-BE49-F238E27FC236}">
                  <a16:creationId xmlns:a16="http://schemas.microsoft.com/office/drawing/2014/main" id="{98EBC4F2-A780-4981-BB20-22919B53DD35}"/>
                </a:ext>
              </a:extLst>
            </p:cNvPr>
            <p:cNvSpPr/>
            <p:nvPr/>
          </p:nvSpPr>
          <p:spPr>
            <a:xfrm>
              <a:off x="6096000" y="1368871"/>
              <a:ext cx="1781907" cy="457702"/>
            </a:xfrm>
            <a:prstGeom prst="rect">
              <a:avLst/>
            </a:prstGeom>
            <a:noFill/>
            <a:ln>
              <a:noFill/>
            </a:ln>
          </p:spPr>
          <p:txBody>
            <a:bodyPr wrap="square">
              <a:spAutoFit/>
            </a:bodyPr>
            <a:lstStyle/>
            <a:p>
              <a:r>
                <a:rPr lang="en-US" sz="1600" dirty="0">
                  <a:latin typeface="Tw Cen MT Regular"/>
                  <a:cs typeface="Leander"/>
                </a:rPr>
                <a:t>Interviewer A</a:t>
              </a:r>
              <a:endParaRPr lang="en-US" sz="1600" dirty="0"/>
            </a:p>
          </p:txBody>
        </p:sp>
        <p:sp>
          <p:nvSpPr>
            <p:cNvPr id="16" name="Rectangle 15">
              <a:extLst>
                <a:ext uri="{FF2B5EF4-FFF2-40B4-BE49-F238E27FC236}">
                  <a16:creationId xmlns:a16="http://schemas.microsoft.com/office/drawing/2014/main" id="{C0D57D77-D617-A2D6-09D7-AAFA5B319C13}"/>
                </a:ext>
              </a:extLst>
            </p:cNvPr>
            <p:cNvSpPr/>
            <p:nvPr/>
          </p:nvSpPr>
          <p:spPr>
            <a:xfrm>
              <a:off x="6154616" y="3309886"/>
              <a:ext cx="1781907" cy="457702"/>
            </a:xfrm>
            <a:prstGeom prst="rect">
              <a:avLst/>
            </a:prstGeom>
            <a:noFill/>
            <a:ln>
              <a:noFill/>
            </a:ln>
          </p:spPr>
          <p:txBody>
            <a:bodyPr wrap="square">
              <a:spAutoFit/>
            </a:bodyPr>
            <a:lstStyle/>
            <a:p>
              <a:r>
                <a:rPr lang="en-US" sz="1600" dirty="0">
                  <a:latin typeface="Tw Cen MT Regular"/>
                  <a:cs typeface="Leander"/>
                </a:rPr>
                <a:t>Interviewer B</a:t>
              </a:r>
              <a:endParaRPr lang="en-US" sz="1600" dirty="0"/>
            </a:p>
          </p:txBody>
        </p:sp>
        <p:sp>
          <p:nvSpPr>
            <p:cNvPr id="17" name="Rectangle 16">
              <a:extLst>
                <a:ext uri="{FF2B5EF4-FFF2-40B4-BE49-F238E27FC236}">
                  <a16:creationId xmlns:a16="http://schemas.microsoft.com/office/drawing/2014/main" id="{30A364FC-B0C6-6AAA-E172-582BC3730F3C}"/>
                </a:ext>
              </a:extLst>
            </p:cNvPr>
            <p:cNvSpPr/>
            <p:nvPr/>
          </p:nvSpPr>
          <p:spPr>
            <a:xfrm>
              <a:off x="6060831" y="5338718"/>
              <a:ext cx="1781907" cy="457702"/>
            </a:xfrm>
            <a:prstGeom prst="rect">
              <a:avLst/>
            </a:prstGeom>
            <a:noFill/>
            <a:ln>
              <a:noFill/>
            </a:ln>
          </p:spPr>
          <p:txBody>
            <a:bodyPr wrap="square">
              <a:spAutoFit/>
            </a:bodyPr>
            <a:lstStyle/>
            <a:p>
              <a:r>
                <a:rPr lang="en-US" sz="1600" dirty="0">
                  <a:latin typeface="Tw Cen MT Regular"/>
                  <a:cs typeface="Leander"/>
                </a:rPr>
                <a:t>Interviewer C</a:t>
              </a:r>
              <a:endParaRPr lang="en-US" sz="1600" dirty="0"/>
            </a:p>
          </p:txBody>
        </p:sp>
      </p:grpSp>
      <p:sp>
        <p:nvSpPr>
          <p:cNvPr id="19" name="TextBox 18">
            <a:extLst>
              <a:ext uri="{FF2B5EF4-FFF2-40B4-BE49-F238E27FC236}">
                <a16:creationId xmlns:a16="http://schemas.microsoft.com/office/drawing/2014/main" id="{47809354-D30D-3B73-7DDF-59C4B020CCF7}"/>
              </a:ext>
            </a:extLst>
          </p:cNvPr>
          <p:cNvSpPr txBox="1"/>
          <p:nvPr/>
        </p:nvSpPr>
        <p:spPr>
          <a:xfrm>
            <a:off x="1957753" y="3694620"/>
            <a:ext cx="2145323"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6" action="ppaction://hlinksldjump"/>
              </a:rPr>
              <a:t>See what happened</a:t>
            </a:r>
            <a:endParaRPr lang="en-US" dirty="0">
              <a:solidFill>
                <a:schemeClr val="accent2">
                  <a:lumMod val="75000"/>
                </a:schemeClr>
              </a:solidFill>
            </a:endParaRPr>
          </a:p>
        </p:txBody>
      </p:sp>
    </p:spTree>
    <p:extLst>
      <p:ext uri="{BB962C8B-B14F-4D97-AF65-F5344CB8AC3E}">
        <p14:creationId xmlns:p14="http://schemas.microsoft.com/office/powerpoint/2010/main" val="508817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5. did participants avoid this question?</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7</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2" y="1649892"/>
            <a:ext cx="5168525" cy="2308324"/>
          </a:xfrm>
          <a:prstGeom prst="rect">
            <a:avLst/>
          </a:prstGeom>
          <a:noFill/>
          <a:ln>
            <a:noFill/>
          </a:ln>
        </p:spPr>
        <p:txBody>
          <a:bodyPr wrap="square">
            <a:spAutoFit/>
          </a:bodyPr>
          <a:lstStyle/>
          <a:p>
            <a:r>
              <a:rPr lang="en-US" dirty="0">
                <a:latin typeface="Tw Cen MT Regular"/>
                <a:cs typeface="Leander"/>
              </a:rPr>
              <a:t>In this project, there was a strong peak of answers at the exact midpoint of the scale for the question “Was the situation in this story unfair?” </a:t>
            </a:r>
          </a:p>
          <a:p>
            <a:endParaRPr lang="en-US" dirty="0">
              <a:latin typeface="Tw Cen MT Regular"/>
            </a:endParaRPr>
          </a:p>
          <a:p>
            <a:r>
              <a:rPr lang="en-US" dirty="0">
                <a:latin typeface="Tw Cen MT Regular"/>
              </a:rPr>
              <a:t>What would you do to resolve the issue? What avenues would you want to pursue?</a:t>
            </a: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pic>
        <p:nvPicPr>
          <p:cNvPr id="5" name="Picture 4">
            <a:extLst>
              <a:ext uri="{FF2B5EF4-FFF2-40B4-BE49-F238E27FC236}">
                <a16:creationId xmlns:a16="http://schemas.microsoft.com/office/drawing/2014/main" id="{F844EE03-C99E-650E-8F4B-9746057FDEC1}"/>
              </a:ext>
            </a:extLst>
          </p:cNvPr>
          <p:cNvPicPr>
            <a:picLocks noChangeAspect="1"/>
          </p:cNvPicPr>
          <p:nvPr/>
        </p:nvPicPr>
        <p:blipFill>
          <a:blip r:embed="rId3"/>
          <a:stretch>
            <a:fillRect/>
          </a:stretch>
        </p:blipFill>
        <p:spPr>
          <a:xfrm>
            <a:off x="5832987" y="1543379"/>
            <a:ext cx="5791200" cy="4470400"/>
          </a:xfrm>
          <a:prstGeom prst="rect">
            <a:avLst/>
          </a:prstGeom>
        </p:spPr>
      </p:pic>
      <p:sp>
        <p:nvSpPr>
          <p:cNvPr id="6" name="TextBox 5">
            <a:extLst>
              <a:ext uri="{FF2B5EF4-FFF2-40B4-BE49-F238E27FC236}">
                <a16:creationId xmlns:a16="http://schemas.microsoft.com/office/drawing/2014/main" id="{39C28C70-4B6B-1CF0-3FFB-50EB86D0199A}"/>
              </a:ext>
            </a:extLst>
          </p:cNvPr>
          <p:cNvSpPr txBox="1"/>
          <p:nvPr/>
        </p:nvSpPr>
        <p:spPr>
          <a:xfrm>
            <a:off x="1852245" y="4064729"/>
            <a:ext cx="2145323"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See what happened</a:t>
            </a:r>
            <a:endParaRPr lang="en-US" dirty="0">
              <a:solidFill>
                <a:schemeClr val="accent2">
                  <a:lumMod val="75000"/>
                </a:schemeClr>
              </a:solidFill>
            </a:endParaRPr>
          </a:p>
        </p:txBody>
      </p:sp>
    </p:spTree>
    <p:extLst>
      <p:ext uri="{BB962C8B-B14F-4D97-AF65-F5344CB8AC3E}">
        <p14:creationId xmlns:p14="http://schemas.microsoft.com/office/powerpoint/2010/main" val="3666620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6. where did these twin peaks come from?</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8</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4463" y="1649892"/>
            <a:ext cx="4986060" cy="2031325"/>
          </a:xfrm>
          <a:prstGeom prst="rect">
            <a:avLst/>
          </a:prstGeom>
          <a:noFill/>
          <a:ln>
            <a:noFill/>
          </a:ln>
        </p:spPr>
        <p:txBody>
          <a:bodyPr wrap="square">
            <a:spAutoFit/>
          </a:bodyPr>
          <a:lstStyle/>
          <a:p>
            <a:r>
              <a:rPr lang="en-US" dirty="0">
                <a:latin typeface="Tw Cen MT Regular"/>
                <a:cs typeface="Leander"/>
              </a:rPr>
              <a:t>In this project, the amount of conflict in stories formed a bimodal (two-peaked) distribution. </a:t>
            </a:r>
          </a:p>
          <a:p>
            <a:endParaRPr lang="en-US" dirty="0">
              <a:latin typeface="Tw Cen MT Regular"/>
              <a:cs typeface="Leander"/>
            </a:endParaRPr>
          </a:p>
          <a:p>
            <a:r>
              <a:rPr lang="en-US" dirty="0">
                <a:latin typeface="Tw Cen MT Regular"/>
                <a:cs typeface="Leander"/>
              </a:rPr>
              <a:t>What do you think makes the most sense to do in this case?</a:t>
            </a:r>
          </a:p>
          <a:p>
            <a:endParaRPr lang="en-US" dirty="0">
              <a:latin typeface="Tw Cen MT Regular"/>
            </a:endParaRPr>
          </a:p>
          <a:p>
            <a:r>
              <a:rPr lang="en-US" dirty="0">
                <a:solidFill>
                  <a:srgbClr val="C00000"/>
                </a:solidFill>
                <a:latin typeface="Tw Cen MT Regular"/>
              </a:rPr>
              <a:t>When you are ready, </a:t>
            </a:r>
            <a:r>
              <a:rPr lang="en-US" dirty="0">
                <a:latin typeface="Tw Cen MT Regular"/>
              </a:rPr>
              <a:t>click this link.</a:t>
            </a:r>
          </a:p>
        </p:txBody>
      </p:sp>
      <p:pic>
        <p:nvPicPr>
          <p:cNvPr id="6" name="Picture 5">
            <a:extLst>
              <a:ext uri="{FF2B5EF4-FFF2-40B4-BE49-F238E27FC236}">
                <a16:creationId xmlns:a16="http://schemas.microsoft.com/office/drawing/2014/main" id="{239D2AD6-8215-DA84-E0CD-47D8B14AEA61}"/>
              </a:ext>
            </a:extLst>
          </p:cNvPr>
          <p:cNvPicPr>
            <a:picLocks noChangeAspect="1"/>
          </p:cNvPicPr>
          <p:nvPr/>
        </p:nvPicPr>
        <p:blipFill>
          <a:blip r:embed="rId3"/>
          <a:stretch>
            <a:fillRect/>
          </a:stretch>
        </p:blipFill>
        <p:spPr>
          <a:xfrm>
            <a:off x="6096000" y="1462322"/>
            <a:ext cx="5740400" cy="4406900"/>
          </a:xfrm>
          <a:prstGeom prst="rect">
            <a:avLst/>
          </a:prstGeom>
        </p:spPr>
      </p:pic>
      <p:sp>
        <p:nvSpPr>
          <p:cNvPr id="7" name="TextBox 6">
            <a:extLst>
              <a:ext uri="{FF2B5EF4-FFF2-40B4-BE49-F238E27FC236}">
                <a16:creationId xmlns:a16="http://schemas.microsoft.com/office/drawing/2014/main" id="{95D88330-9916-375B-A25F-6E3C59EF150A}"/>
              </a:ext>
            </a:extLst>
          </p:cNvPr>
          <p:cNvSpPr txBox="1"/>
          <p:nvPr/>
        </p:nvSpPr>
        <p:spPr>
          <a:xfrm>
            <a:off x="1910861" y="3935904"/>
            <a:ext cx="2145323"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See what happened</a:t>
            </a:r>
            <a:endParaRPr lang="en-US" dirty="0">
              <a:solidFill>
                <a:schemeClr val="accent2">
                  <a:lumMod val="75000"/>
                </a:schemeClr>
              </a:solidFill>
            </a:endParaRPr>
          </a:p>
        </p:txBody>
      </p:sp>
    </p:spTree>
    <p:extLst>
      <p:ext uri="{BB962C8B-B14F-4D97-AF65-F5344CB8AC3E}">
        <p14:creationId xmlns:p14="http://schemas.microsoft.com/office/powerpoint/2010/main" val="2282627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823BA1-948E-53CD-9393-79CF8B8F0BC8}"/>
              </a:ext>
            </a:extLst>
          </p:cNvPr>
          <p:cNvPicPr>
            <a:picLocks noChangeAspect="1"/>
          </p:cNvPicPr>
          <p:nvPr/>
        </p:nvPicPr>
        <p:blipFill>
          <a:blip r:embed="rId3"/>
          <a:stretch>
            <a:fillRect/>
          </a:stretch>
        </p:blipFill>
        <p:spPr>
          <a:xfrm>
            <a:off x="664462" y="1566826"/>
            <a:ext cx="5712890" cy="4985794"/>
          </a:xfrm>
          <a:prstGeom prst="rect">
            <a:avLst/>
          </a:prstGeom>
        </p:spPr>
      </p:pic>
      <p:sp>
        <p:nvSpPr>
          <p:cNvPr id="2" name="Title 1">
            <a:extLst>
              <a:ext uri="{FF2B5EF4-FFF2-40B4-BE49-F238E27FC236}">
                <a16:creationId xmlns:a16="http://schemas.microsoft.com/office/drawing/2014/main" id="{12613633-8950-E047-BACA-90090A9A497D}"/>
              </a:ext>
            </a:extLst>
          </p:cNvPr>
          <p:cNvSpPr>
            <a:spLocks noGrp="1"/>
          </p:cNvSpPr>
          <p:nvPr>
            <p:ph type="title"/>
          </p:nvPr>
        </p:nvSpPr>
        <p:spPr>
          <a:xfrm>
            <a:off x="664463" y="480805"/>
            <a:ext cx="10863074" cy="1499616"/>
          </a:xfrm>
        </p:spPr>
        <p:txBody>
          <a:bodyPr/>
          <a:lstStyle/>
          <a:p>
            <a:r>
              <a:rPr lang="en-US" dirty="0">
                <a:solidFill>
                  <a:schemeClr val="accent2">
                    <a:lumMod val="75000"/>
                  </a:schemeClr>
                </a:solidFill>
              </a:rPr>
              <a:t>1. is this a pattern or a problem? - result</a:t>
            </a:r>
          </a:p>
        </p:txBody>
      </p:sp>
      <p:sp>
        <p:nvSpPr>
          <p:cNvPr id="4" name="Slide Number Placeholder 3">
            <a:extLst>
              <a:ext uri="{FF2B5EF4-FFF2-40B4-BE49-F238E27FC236}">
                <a16:creationId xmlns:a16="http://schemas.microsoft.com/office/drawing/2014/main" id="{F5D5F830-1C72-00AD-1591-C2A7087EDFB7}"/>
              </a:ext>
            </a:extLst>
          </p:cNvPr>
          <p:cNvSpPr>
            <a:spLocks noGrp="1"/>
          </p:cNvSpPr>
          <p:nvPr>
            <p:ph type="sldNum" sz="quarter" idx="12"/>
          </p:nvPr>
        </p:nvSpPr>
        <p:spPr>
          <a:xfrm>
            <a:off x="10650520" y="6323220"/>
            <a:ext cx="973667" cy="274320"/>
          </a:xfrm>
        </p:spPr>
        <p:txBody>
          <a:bodyPr/>
          <a:lstStyle/>
          <a:p>
            <a:pPr algn="r"/>
            <a:fld id="{4FAB73BC-B049-4115-A692-8D63A059BFB8}" type="slidenum">
              <a:rPr lang="en-US" sz="1600" dirty="0"/>
              <a:pPr algn="r"/>
              <a:t>9</a:t>
            </a:fld>
            <a:endParaRPr lang="en-US" sz="1600" dirty="0"/>
          </a:p>
        </p:txBody>
      </p:sp>
      <p:sp>
        <p:nvSpPr>
          <p:cNvPr id="3" name="Rectangle 2">
            <a:extLst>
              <a:ext uri="{FF2B5EF4-FFF2-40B4-BE49-F238E27FC236}">
                <a16:creationId xmlns:a16="http://schemas.microsoft.com/office/drawing/2014/main" id="{641468D7-A115-0C97-316F-33E9358681DE}"/>
              </a:ext>
            </a:extLst>
          </p:cNvPr>
          <p:cNvSpPr/>
          <p:nvPr/>
        </p:nvSpPr>
        <p:spPr>
          <a:xfrm>
            <a:off x="6678400" y="1659066"/>
            <a:ext cx="5246835" cy="4524315"/>
          </a:xfrm>
          <a:prstGeom prst="rect">
            <a:avLst/>
          </a:prstGeom>
          <a:noFill/>
          <a:ln>
            <a:noFill/>
          </a:ln>
        </p:spPr>
        <p:txBody>
          <a:bodyPr wrap="square">
            <a:spAutoFit/>
          </a:bodyPr>
          <a:lstStyle/>
          <a:p>
            <a:r>
              <a:rPr lang="en-US" dirty="0">
                <a:latin typeface="Tw Cen MT Regular"/>
              </a:rPr>
              <a:t>In this project:</a:t>
            </a:r>
          </a:p>
          <a:p>
            <a:pPr marL="285750" indent="-285750">
              <a:buFont typeface="Arial" panose="020B0604020202020204" pitchFamily="34" charset="0"/>
              <a:buChar char="•"/>
            </a:pPr>
            <a:r>
              <a:rPr lang="en-US" dirty="0">
                <a:latin typeface="Tw Cen MT Regular"/>
              </a:rPr>
              <a:t>Two of the four eliciting questions asked people to look back over the previous week. So the large number of recent stories was largely the result of </a:t>
            </a:r>
            <a:r>
              <a:rPr lang="en-US" b="1" dirty="0">
                <a:latin typeface="Tw Cen MT Regular"/>
              </a:rPr>
              <a:t>the way our questions were framed</a:t>
            </a:r>
            <a:r>
              <a:rPr lang="en-US" dirty="0">
                <a:latin typeface="Tw Cen MT Regular"/>
              </a:rPr>
              <a:t>.</a:t>
            </a:r>
          </a:p>
          <a:p>
            <a:pPr marL="285750" indent="-285750">
              <a:buFont typeface="Arial" panose="020B0604020202020204" pitchFamily="34" charset="0"/>
              <a:buChar char="•"/>
            </a:pPr>
            <a:r>
              <a:rPr lang="en-US" dirty="0">
                <a:latin typeface="Tw Cen MT Regular"/>
              </a:rPr>
              <a:t>Looking for changes over time was </a:t>
            </a:r>
            <a:r>
              <a:rPr lang="en-US" b="1" dirty="0">
                <a:latin typeface="Tw Cen MT Regular"/>
              </a:rPr>
              <a:t>not one of the goals of the project</a:t>
            </a:r>
            <a:r>
              <a:rPr lang="en-US" dirty="0">
                <a:latin typeface="Tw Cen MT Regular"/>
              </a:rPr>
              <a:t>, so we did not feel a need to balance the large number of recent stories with more stories about less-recent events. </a:t>
            </a:r>
          </a:p>
          <a:p>
            <a:pPr marL="285750" indent="-285750">
              <a:buFont typeface="Arial" panose="020B0604020202020204" pitchFamily="34" charset="0"/>
              <a:buChar char="•"/>
            </a:pPr>
            <a:r>
              <a:rPr lang="en-US" dirty="0">
                <a:latin typeface="Tw Cen MT Regular"/>
              </a:rPr>
              <a:t>We found surprisingly </a:t>
            </a:r>
            <a:r>
              <a:rPr lang="en-US" b="1" dirty="0">
                <a:latin typeface="Tw Cen MT Regular"/>
              </a:rPr>
              <a:t>few and slight differences </a:t>
            </a:r>
            <a:r>
              <a:rPr lang="en-US" dirty="0">
                <a:latin typeface="Tw Cen MT Regular"/>
              </a:rPr>
              <a:t>between stories about events in the different time periods. If we had found large differences, we might have felt it necessary to consider the more and less recent stories both together and separately. But as it was, there was little need to examine the pattern further.</a:t>
            </a:r>
          </a:p>
        </p:txBody>
      </p:sp>
      <p:sp>
        <p:nvSpPr>
          <p:cNvPr id="6" name="TextBox 5">
            <a:extLst>
              <a:ext uri="{FF2B5EF4-FFF2-40B4-BE49-F238E27FC236}">
                <a16:creationId xmlns:a16="http://schemas.microsoft.com/office/drawing/2014/main" id="{EA491392-4F7B-78F6-9211-B866ED538F32}"/>
              </a:ext>
            </a:extLst>
          </p:cNvPr>
          <p:cNvSpPr txBox="1"/>
          <p:nvPr/>
        </p:nvSpPr>
        <p:spPr>
          <a:xfrm>
            <a:off x="8686799" y="5919995"/>
            <a:ext cx="2379786" cy="914400"/>
          </a:xfrm>
          <a:prstGeom prst="rect">
            <a:avLst/>
          </a:prstGeom>
        </p:spPr>
        <p:txBody>
          <a:bodyPr vert="horz" wrap="none" lIns="91440" tIns="45720" rIns="91440" bIns="45720" rtlCol="0" anchor="ctr">
            <a:normAutofit/>
          </a:bodyPr>
          <a:lstStyle/>
          <a:p>
            <a:pPr algn="ctr"/>
            <a:r>
              <a:rPr lang="en-US" dirty="0">
                <a:solidFill>
                  <a:schemeClr val="accent2">
                    <a:lumMod val="75000"/>
                  </a:schemeClr>
                </a:solidFill>
                <a:hlinkClick r:id="rId4" action="ppaction://hlinksldjump"/>
              </a:rPr>
              <a:t>Go to example 2</a:t>
            </a:r>
            <a:endParaRPr lang="en-US" dirty="0">
              <a:solidFill>
                <a:schemeClr val="accent2">
                  <a:lumMod val="75000"/>
                </a:schemeClr>
              </a:solidFill>
            </a:endParaRPr>
          </a:p>
        </p:txBody>
      </p:sp>
    </p:spTree>
    <p:extLst>
      <p:ext uri="{BB962C8B-B14F-4D97-AF65-F5344CB8AC3E}">
        <p14:creationId xmlns:p14="http://schemas.microsoft.com/office/powerpoint/2010/main" val="18890470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Custom 1">
      <a:dk1>
        <a:srgbClr val="000000"/>
      </a:dk1>
      <a:lt1>
        <a:srgbClr val="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407AA9"/>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txDef>
      <a:spPr/>
      <a:bodyPr vert="horz" lIns="91440" tIns="45720" rIns="91440" bIns="45720" rtlCol="0" anchor="ctr">
        <a:normAutofit/>
      </a:bodyPr>
      <a:lstStyle>
        <a:defPPr algn="l">
          <a:defRPr dirty="0">
            <a:solidFill>
              <a:schemeClr val="accent2">
                <a:lumMod val="75000"/>
              </a:schemeClr>
            </a:solidFill>
          </a:defRPr>
        </a:defPPr>
      </a:lstStyle>
    </a:tx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{9287C01A-215E-B54E-A4FC-6C8A8A4C1E8A}tf10001061</Template>
  <TotalTime>83318</TotalTime>
  <Words>1758</Words>
  <Application>Microsoft Macintosh PowerPoint</Application>
  <PresentationFormat>Widescreen</PresentationFormat>
  <Paragraphs>134</Paragraphs>
  <Slides>14</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Tw Cen MT</vt:lpstr>
      <vt:lpstr>Tw Cen MT Condensed</vt:lpstr>
      <vt:lpstr>Tw Cen MT Regular</vt:lpstr>
      <vt:lpstr>Wingdings 3</vt:lpstr>
      <vt:lpstr>Integral</vt:lpstr>
      <vt:lpstr>Catalysis sandbox examples</vt:lpstr>
      <vt:lpstr>How to use this presentation</vt:lpstr>
      <vt:lpstr>1. is this a pattern or a problem?</vt:lpstr>
      <vt:lpstr>2. are these answers spread too thinly?</vt:lpstr>
      <vt:lpstr>3. is our collection unbalanced?</vt:lpstr>
      <vt:lpstr>4. did our interviewers bias our stories?</vt:lpstr>
      <vt:lpstr>5. did participants avoid this question?</vt:lpstr>
      <vt:lpstr>6. where did these twin peaks come from?</vt:lpstr>
      <vt:lpstr>1. is this a pattern or a problem? - result</vt:lpstr>
      <vt:lpstr>2. are these answers spread too thinly? - Result</vt:lpstr>
      <vt:lpstr>3. is our collection unbalanced? - Result</vt:lpstr>
      <vt:lpstr>4. did our interviewers bias our stories? - result</vt:lpstr>
      <vt:lpstr>5. did participants avoid this question? - result</vt:lpstr>
      <vt:lpstr>6. Where did these twin peaks come from? - result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PNI Practicum Course Introduction</dc:title>
  <dc:subject>Participatory Narrative Inquiry</dc:subject>
  <dc:creator>Cynthia Kurtz</dc:creator>
  <cp:keywords/>
  <dc:description/>
  <cp:lastModifiedBy>Cynthia Kurtz</cp:lastModifiedBy>
  <cp:revision>1819</cp:revision>
  <cp:lastPrinted>2022-10-03T04:07:11Z</cp:lastPrinted>
  <dcterms:created xsi:type="dcterms:W3CDTF">2022-02-15T19:00:52Z</dcterms:created>
  <dcterms:modified xsi:type="dcterms:W3CDTF">2023-11-28T00:42:39Z</dcterms:modified>
  <cp:category/>
</cp:coreProperties>
</file>